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2"/>
  </p:notesMasterIdLst>
  <p:handoutMasterIdLst>
    <p:handoutMasterId r:id="rId53"/>
  </p:handoutMasterIdLst>
  <p:sldIdLst>
    <p:sldId id="257" r:id="rId3"/>
    <p:sldId id="308" r:id="rId4"/>
    <p:sldId id="259" r:id="rId5"/>
    <p:sldId id="260" r:id="rId6"/>
    <p:sldId id="262" r:id="rId7"/>
    <p:sldId id="261" r:id="rId8"/>
    <p:sldId id="263" r:id="rId9"/>
    <p:sldId id="264" r:id="rId10"/>
    <p:sldId id="265" r:id="rId11"/>
    <p:sldId id="266" r:id="rId12"/>
    <p:sldId id="267" r:id="rId13"/>
    <p:sldId id="268" r:id="rId14"/>
    <p:sldId id="269" r:id="rId15"/>
    <p:sldId id="309" r:id="rId16"/>
    <p:sldId id="310" r:id="rId17"/>
    <p:sldId id="311" r:id="rId18"/>
    <p:sldId id="312" r:id="rId19"/>
    <p:sldId id="313" r:id="rId20"/>
    <p:sldId id="314" r:id="rId21"/>
    <p:sldId id="315" r:id="rId22"/>
    <p:sldId id="316" r:id="rId23"/>
    <p:sldId id="31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8" r:id="rId45"/>
    <p:sldId id="319" r:id="rId46"/>
    <p:sldId id="320" r:id="rId47"/>
    <p:sldId id="321" r:id="rId48"/>
    <p:sldId id="322" r:id="rId49"/>
    <p:sldId id="323" r:id="rId50"/>
    <p:sldId id="324" r:id="rId5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671" autoAdjust="0"/>
    <p:restoredTop sz="94660"/>
  </p:normalViewPr>
  <p:slideViewPr>
    <p:cSldViewPr>
      <p:cViewPr>
        <p:scale>
          <a:sx n="60" d="100"/>
          <a:sy n="60" d="100"/>
        </p:scale>
        <p:origin x="-1896" y="-17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CC619E-6260-4B46-9DB0-0D05E8814653}" type="datetimeFigureOut">
              <a:rPr lang="en-GB"/>
              <a:pPr>
                <a:defRPr/>
              </a:pPr>
              <a:t>29/11/2013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CC44BC0-F837-419B-80F1-002C7D209F3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8D8677E-4BE0-4E81-9C58-6557F54A2D7F}" type="datetimeFigureOut">
              <a:rPr lang="en-GB"/>
              <a:pPr>
                <a:defRPr/>
              </a:pPr>
              <a:t>29/11/2013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5CC5AD-79E1-4E9E-8B69-205F8138CB6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928BEC-784B-4CE7-BB55-1F12FE060F1E}" type="slidenum">
              <a:rPr lang="en-GB">
                <a:solidFill>
                  <a:srgbClr val="000000"/>
                </a:solidFill>
                <a:latin typeface="Times New Roman" pitchFamily="18" charset="0"/>
                <a:cs typeface="Times New Roman" pitchFamily="18" charset="0"/>
              </a:rPr>
              <a:pPr fontAlgn="base">
                <a:spcBef>
                  <a:spcPct val="0"/>
                </a:spcBef>
                <a:spcAft>
                  <a:spcPct val="0"/>
                </a:spcAft>
              </a:pPr>
              <a:t>1</a:t>
            </a:fld>
            <a:endParaRPr lang="en-GB">
              <a:solidFill>
                <a:srgbClr val="000000"/>
              </a:solidFill>
              <a:latin typeface="Times New Roman" pitchFamily="18" charset="0"/>
              <a:cs typeface="Times New Roman" pitchFamily="18"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51609E-CE95-465E-987F-5917133E733F}" type="slidenum">
              <a:rPr lang="en-GB">
                <a:solidFill>
                  <a:srgbClr val="000000"/>
                </a:solidFill>
                <a:cs typeface="Times New Roman" pitchFamily="18" charset="0"/>
              </a:rPr>
              <a:pPr fontAlgn="base">
                <a:spcBef>
                  <a:spcPct val="0"/>
                </a:spcBef>
                <a:spcAft>
                  <a:spcPct val="0"/>
                </a:spcAft>
              </a:pPr>
              <a:t>47</a:t>
            </a:fld>
            <a:endParaRPr lang="en-GB">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8EC2C2-E4C8-45A9-AF6E-CF16D1C5DA50}" type="slidenum">
              <a:rPr lang="en-GB">
                <a:solidFill>
                  <a:srgbClr val="000000"/>
                </a:solidFill>
                <a:cs typeface="Times New Roman" pitchFamily="18" charset="0"/>
              </a:rPr>
              <a:pPr fontAlgn="base">
                <a:spcBef>
                  <a:spcPct val="0"/>
                </a:spcBef>
                <a:spcAft>
                  <a:spcPct val="0"/>
                </a:spcAft>
              </a:pPr>
              <a:t>48</a:t>
            </a:fld>
            <a:endParaRPr lang="en-GB">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6D68CE-ACA9-4C30-89FF-47A07BAB8AF4}" type="slidenum">
              <a:rPr lang="en-GB">
                <a:solidFill>
                  <a:srgbClr val="000000"/>
                </a:solidFill>
                <a:cs typeface="Times New Roman" pitchFamily="18" charset="0"/>
              </a:rPr>
              <a:pPr fontAlgn="base">
                <a:spcBef>
                  <a:spcPct val="0"/>
                </a:spcBef>
                <a:spcAft>
                  <a:spcPct val="0"/>
                </a:spcAft>
              </a:pPr>
              <a:t>49</a:t>
            </a:fld>
            <a:endParaRPr lang="en-GB">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2" descr="title page6"/>
          <p:cNvPicPr>
            <a:picLocks noChangeAspect="1" noChangeArrowheads="1"/>
          </p:cNvPicPr>
          <p:nvPr userDrawn="1"/>
        </p:nvPicPr>
        <p:blipFill>
          <a:blip r:embed="rId2"/>
          <a:srcRect/>
          <a:stretch>
            <a:fillRect/>
          </a:stretch>
        </p:blipFill>
        <p:spPr bwMode="auto">
          <a:xfrm>
            <a:off x="0" y="0"/>
            <a:ext cx="9144000" cy="6861175"/>
          </a:xfrm>
          <a:prstGeom prst="rect">
            <a:avLst/>
          </a:prstGeom>
          <a:noFill/>
          <a:ln w="9525">
            <a:noFill/>
            <a:miter lim="800000"/>
            <a:headEnd/>
            <a:tailEnd/>
          </a:ln>
        </p:spPr>
      </p:pic>
      <p:sp>
        <p:nvSpPr>
          <p:cNvPr id="3074" name="Rectangle 1026"/>
          <p:cNvSpPr>
            <a:spLocks noGrp="1" noChangeArrowheads="1"/>
          </p:cNvSpPr>
          <p:nvPr>
            <p:ph type="ctrTitle"/>
          </p:nvPr>
        </p:nvSpPr>
        <p:spPr>
          <a:xfrm>
            <a:off x="685800" y="4267200"/>
            <a:ext cx="7772400" cy="1143000"/>
          </a:xfrm>
        </p:spPr>
        <p:txBody>
          <a:bodyPr/>
          <a:lstStyle>
            <a:lvl1pPr>
              <a:defRPr/>
            </a:lvl1pPr>
          </a:lstStyle>
          <a:p>
            <a:r>
              <a:rPr lang="en-US"/>
              <a:t>Click to edit Master title style</a:t>
            </a:r>
          </a:p>
        </p:txBody>
      </p:sp>
      <p:sp>
        <p:nvSpPr>
          <p:cNvPr id="3075" name="Rectangle 1027"/>
          <p:cNvSpPr>
            <a:spLocks noGrp="1" noChangeArrowheads="1"/>
          </p:cNvSpPr>
          <p:nvPr>
            <p:ph type="subTitle" idx="1"/>
          </p:nvPr>
        </p:nvSpPr>
        <p:spPr>
          <a:xfrm>
            <a:off x="685800" y="5791200"/>
            <a:ext cx="6400800" cy="533400"/>
          </a:xfrm>
        </p:spPr>
        <p:txBody>
          <a:bodyPr/>
          <a:lstStyle>
            <a:lvl1pPr marL="0" indent="0">
              <a:buFontTx/>
              <a:buNone/>
              <a:defRPr/>
            </a:lvl1pPr>
          </a:lstStyle>
          <a:p>
            <a:r>
              <a:rPr lang="en-US"/>
              <a:t>Click to edit Master subtitle style</a:t>
            </a: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51054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685800" y="1219200"/>
            <a:ext cx="56769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2590800"/>
            <a:ext cx="7772400" cy="3733800"/>
          </a:xfrm>
        </p:spPr>
        <p:txBody>
          <a:bodyPr/>
          <a:lstStyle/>
          <a:p>
            <a:pPr lvl="0"/>
            <a:endParaRPr lang="en-GB" noProof="0" dirty="0"/>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FFDCDC7-F0BF-4B14-9EF0-11FF15DC4308}" type="datetimeFigureOut">
              <a:rPr lang="en-GB"/>
              <a:pPr>
                <a:defRPr/>
              </a:pPr>
              <a:t>29/11/2013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6C6024-5C14-472C-AC16-0B6C7B94BECE}" type="slidenum">
              <a:rPr lang="en-GB"/>
              <a:pPr>
                <a:defRPr/>
              </a:pPr>
              <a:t>‹#›</a:t>
            </a:fld>
            <a:endParaRPr lang="en-GB" dirty="0"/>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70CD47A-6D77-4FC0-BA64-AE81856AA1F7}" type="datetimeFigureOut">
              <a:rPr lang="en-GB"/>
              <a:pPr>
                <a:defRPr/>
              </a:pPr>
              <a:t>29/11/2013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B99FA21-7BB9-4B13-8E9E-C231E679E29F}" type="slidenum">
              <a:rPr lang="en-GB"/>
              <a:pPr>
                <a:defRPr/>
              </a:pPr>
              <a:t>‹#›</a:t>
            </a:fld>
            <a:endParaRPr lang="en-GB" dirty="0"/>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9D6FE8-C538-4706-9DBA-DDBEC282D13A}" type="datetimeFigureOut">
              <a:rPr lang="en-GB"/>
              <a:pPr>
                <a:defRPr/>
              </a:pPr>
              <a:t>29/11/2013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14751E-A281-495D-98B3-1759EF2D9564}" type="slidenum">
              <a:rPr lang="en-GB"/>
              <a:pPr>
                <a:defRPr/>
              </a:pPr>
              <a:t>‹#›</a:t>
            </a:fld>
            <a:endParaRPr lang="en-GB" dirty="0"/>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4669664-1502-4BBD-B5A7-E6DAFACCE23B}" type="datetimeFigureOut">
              <a:rPr lang="en-GB"/>
              <a:pPr>
                <a:defRPr/>
              </a:pPr>
              <a:t>29/11/2013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BD69715-FF25-48A1-AD8F-1570F02D4788}" type="slidenum">
              <a:rPr lang="en-GB"/>
              <a:pPr>
                <a:defRPr/>
              </a:pPr>
              <a:t>‹#›</a:t>
            </a:fld>
            <a:endParaRPr lang="en-GB"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FFC90C3-F540-4AC8-9592-9993376B4757}" type="datetimeFigureOut">
              <a:rPr lang="en-GB"/>
              <a:pPr>
                <a:defRPr/>
              </a:pPr>
              <a:t>29/11/2013</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E5AD403-9448-4C4F-890C-3939648DA4B8}" type="slidenum">
              <a:rPr lang="en-GB"/>
              <a:pPr>
                <a:defRPr/>
              </a:pPr>
              <a:t>‹#›</a:t>
            </a:fld>
            <a:endParaRPr lang="en-GB" dirty="0"/>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00D103-8658-479C-AB61-017CD914BA49}" type="datetimeFigureOut">
              <a:rPr lang="en-GB"/>
              <a:pPr>
                <a:defRPr/>
              </a:pPr>
              <a:t>29/11/2013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FEB8D59-64EF-435F-B72A-76EAD7EFCD1C}" type="slidenum">
              <a:rPr lang="en-GB"/>
              <a:pPr>
                <a:defRPr/>
              </a:pPr>
              <a:t>‹#›</a:t>
            </a:fld>
            <a:endParaRPr lang="en-GB" dirty="0"/>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285D5F-AC51-4BAE-B45C-0DC90EB49B0E}" type="datetimeFigureOut">
              <a:rPr lang="en-GB"/>
              <a:pPr>
                <a:defRPr/>
              </a:pPr>
              <a:t>29/11/2013</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63322C-9D42-4400-A9E8-4B68E32F8847}" type="slidenum">
              <a:rPr lang="en-GB"/>
              <a:pPr>
                <a:defRPr/>
              </a:pPr>
              <a:t>‹#›</a:t>
            </a:fld>
            <a:endParaRPr lang="en-GB"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D9DA07-C05B-408F-9A34-5327BA6FF533}" type="datetimeFigureOut">
              <a:rPr lang="en-GB"/>
              <a:pPr>
                <a:defRPr/>
              </a:pPr>
              <a:t>29/11/2013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74FE08-7D0E-4D55-A6A9-0CB80C7D13E0}" type="slidenum">
              <a:rPr lang="en-GB"/>
              <a:pPr>
                <a:defRPr/>
              </a:pPr>
              <a:t>‹#›</a:t>
            </a:fld>
            <a:endParaRPr lang="en-GB" dirty="0"/>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4711A0-7635-4C65-9DA4-A65F1CCA7246}" type="datetimeFigureOut">
              <a:rPr lang="en-GB"/>
              <a:pPr>
                <a:defRPr/>
              </a:pPr>
              <a:t>29/11/2013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CAFA9FA-9BF4-487F-AE06-A11F2FFAFE84}" type="slidenum">
              <a:rPr lang="en-GB"/>
              <a:pPr>
                <a:defRPr/>
              </a:pPr>
              <a:t>‹#›</a:t>
            </a:fld>
            <a:endParaRPr lang="en-GB" dirty="0"/>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569455E-2B1C-4985-8725-BCAD98A333C1}" type="datetimeFigureOut">
              <a:rPr lang="en-GB"/>
              <a:pPr>
                <a:defRPr/>
              </a:pPr>
              <a:t>29/11/2013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2BF322D-BF92-439A-8F88-E464FB4FFFC2}" type="slidenum">
              <a:rPr lang="en-GB"/>
              <a:pPr>
                <a:defRPr/>
              </a:pPr>
              <a:t>‹#›</a:t>
            </a:fld>
            <a:endParaRPr lang="en-GB" dirty="0"/>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669DED9-1CB1-4201-B406-29A614E29F74}" type="datetimeFigureOut">
              <a:rPr lang="en-GB"/>
              <a:pPr>
                <a:defRPr/>
              </a:pPr>
              <a:t>29/11/2013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4505E6-52C0-434E-B919-A1AEF9D2A048}" type="slidenum">
              <a:rPr lang="en-GB"/>
              <a:pPr>
                <a:defRPr/>
              </a:pPr>
              <a:t>‹#›</a:t>
            </a:fld>
            <a:endParaRPr lang="en-GB"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685800" y="25908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25908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9" descr="without strapline6"/>
          <p:cNvPicPr>
            <a:picLocks noChangeAspect="1" noChangeArrowheads="1"/>
          </p:cNvPicPr>
          <p:nvPr userDrawn="1"/>
        </p:nvPicPr>
        <p:blipFill>
          <a:blip r:embed="rId14"/>
          <a:srcRect/>
          <a:stretch>
            <a:fillRect/>
          </a:stretch>
        </p:blipFill>
        <p:spPr bwMode="auto">
          <a:xfrm>
            <a:off x="0" y="0"/>
            <a:ext cx="9144000" cy="6861175"/>
          </a:xfrm>
          <a:prstGeom prst="rect">
            <a:avLst/>
          </a:prstGeom>
          <a:noFill/>
          <a:ln w="9525">
            <a:noFill/>
            <a:miter lim="800000"/>
            <a:headEnd/>
            <a:tailEnd/>
          </a:ln>
        </p:spPr>
      </p:pic>
      <p:sp>
        <p:nvSpPr>
          <p:cNvPr id="54275" name="Rectangle 2"/>
          <p:cNvSpPr>
            <a:spLocks noGrp="1" noChangeArrowheads="1"/>
          </p:cNvSpPr>
          <p:nvPr>
            <p:ph type="title"/>
          </p:nvPr>
        </p:nvSpPr>
        <p:spPr bwMode="auto">
          <a:xfrm>
            <a:off x="685800" y="1219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4276" name="Rectangle 3"/>
          <p:cNvSpPr>
            <a:spLocks noGrp="1" noChangeArrowheads="1"/>
          </p:cNvSpPr>
          <p:nvPr>
            <p:ph type="body" idx="1"/>
          </p:nvPr>
        </p:nvSpPr>
        <p:spPr bwMode="auto">
          <a:xfrm>
            <a:off x="685800" y="2590800"/>
            <a:ext cx="7772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endParaRPr lang="en-US" altLang="en-US" smtClean="0"/>
          </a:p>
        </p:txBody>
      </p:sp>
    </p:spTree>
  </p:cSld>
  <p:clrMap bg1="lt1" tx1="dk1" bg2="lt2" tx2="dk2" accent1="accent1" accent2="accent2" accent3="accent3" accent4="accent4" accent5="accent5" accent6="accent6" hlink="hlink" folHlink="folHlink"/>
  <p:sldLayoutIdLst>
    <p:sldLayoutId id="2147483697"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75" r:id="rId12"/>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p:titleStyle>
    <p:body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indent="-306388" algn="l" rtl="0" eaLnBrk="0" fontAlgn="base" hangingPunct="0">
        <a:spcBef>
          <a:spcPct val="20000"/>
        </a:spcBef>
        <a:spcAft>
          <a:spcPct val="0"/>
        </a:spcAft>
        <a:defRPr sz="1600">
          <a:solidFill>
            <a:schemeClr val="tx1"/>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31859B">
                    <a:tint val="75000"/>
                  </a:srgbClr>
                </a:solidFill>
                <a:latin typeface="+mn-lt"/>
                <a:cs typeface="+mn-cs"/>
              </a:defRPr>
            </a:lvl1pPr>
          </a:lstStyle>
          <a:p>
            <a:pPr>
              <a:defRPr/>
            </a:pPr>
            <a:fld id="{240F5472-56DC-486F-9EAA-938127F3EF19}" type="datetimeFigureOut">
              <a:rPr lang="en-GB"/>
              <a:pPr>
                <a:defRPr/>
              </a:pPr>
              <a:t>29/11/2013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31859B">
                    <a:tint val="75000"/>
                  </a:srgb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31859B">
                    <a:tint val="75000"/>
                  </a:srgbClr>
                </a:solidFill>
                <a:latin typeface="+mn-lt"/>
                <a:cs typeface="+mn-cs"/>
              </a:defRPr>
            </a:lvl1pPr>
          </a:lstStyle>
          <a:p>
            <a:pPr>
              <a:defRPr/>
            </a:pPr>
            <a:fld id="{46C9171E-7535-4DAA-AB81-F6F3787DBCC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ransition>
    <p:wipe dir="d"/>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hyperlink" Target="http://www.atiel.org/images/reach/document%202%20-%20atiel-atc%20lubricant%20applications%20table%2007-01-2013%20v1.0%20final.pdf" TargetMode="External"/><Relationship Id="rId5" Type="http://schemas.openxmlformats.org/officeDocument/2006/relationships/hyperlink" Target="http://www.atiel.org/images/reach/document%201%20-%20atiel-atc%20ges%20process%20flowchart%2007-01-2013%20v1.0%20final.pdf" TargetMode="External"/><Relationship Id="rId4" Type="http://schemas.openxmlformats.org/officeDocument/2006/relationships/hyperlink" Target="http://www.atiel.org/images/reach/document%200%20-%20atiel-atc%20guidance%20for%20applying%20the%20ges%20process%2007-01-2013%20v1%200%20final.pdf" TargetMode="Externa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hyperlink" Target="http://www.atiel.org/images/reach/document%204%20-%20atiel-atc%20health%20boundary%20conditions%20matrix%20v1.0%2007-01-2013.pdf" TargetMode="External"/><Relationship Id="rId5" Type="http://schemas.openxmlformats.org/officeDocument/2006/relationships/hyperlink" Target="http://www.atiel.org/images/reach/document%203%20-%20atiel-atc%20lubricant%20ducc%20table%20v1.0%2007-01-2013.pdf"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hyperlink" Target="http://www.atiel.org/images/reach/document%205b%20-%20atiel-atc%20ges%20use%20groups%20b-f%20v1.0%2007-01-2013.pdf" TargetMode="External"/><Relationship Id="rId5" Type="http://schemas.openxmlformats.org/officeDocument/2006/relationships/hyperlink" Target="http://www.atiel.org/images/reach/document%205a%20-%20atiel-atc%20ges%20use%20group%20a%20v1.0%2007-01-2013.pdf"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hyperlink" Target="http://www.atiel.org/images/reach/document%207%20-%20atiel-atc%20environmental%20ges%20values%20table%20v1.0%2007-01-2013.pdf" TargetMode="External"/><Relationship Id="rId5" Type="http://schemas.openxmlformats.org/officeDocument/2006/relationships/hyperlink" Target="http://www.atiel.org/images/reach/document%206%20-%20atiel-atc%20environmental%20classified%20substances%20table%20v1.0%2007-01-2013.pdf"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hyperlink" Target="http://www.atiel.org/images/reach/document%207%20-%20atiel-atc%20environmental%20ges%20values%20table%20v1.0%2007-01-2013.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Word_Document11.docx"/><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24.emf"/><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jpe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package" Target="../embeddings/Microsoft_Office_Excel_Worksheet33.xlsx"/><Relationship Id="rId5" Type="http://schemas.openxmlformats.org/officeDocument/2006/relationships/package" Target="../embeddings/Microsoft_Office_Word_Document22.docx"/><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package" Target="../embeddings/Microsoft_Office_Word_Document55.docx"/><Relationship Id="rId5" Type="http://schemas.openxmlformats.org/officeDocument/2006/relationships/package" Target="../embeddings/Microsoft_Office_Excel_Worksheet44.xlsx"/><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package" Target="../embeddings/Microsoft_Office_Excel_Worksheet66.xlsx"/><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Office_Excel_Worksheet77.xlsx"/><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41.jpeg"/><Relationship Id="rId5" Type="http://schemas.openxmlformats.org/officeDocument/2006/relationships/image" Target="../media/image5.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47.jpe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47.jpe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hyperlink" Target="http://www.atiel.org/reach/faq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ctrTitle"/>
          </p:nvPr>
        </p:nvSpPr>
        <p:spPr>
          <a:xfrm>
            <a:off x="544513" y="3224213"/>
            <a:ext cx="7772400" cy="817562"/>
          </a:xfrm>
        </p:spPr>
        <p:txBody>
          <a:bodyPr/>
          <a:lstStyle/>
          <a:p>
            <a:pPr algn="ctr" eaLnBrk="1" hangingPunct="1"/>
            <a:r>
              <a:rPr lang="en-GB" sz="2800" smtClean="0"/>
              <a:t>ATIEL/ATC Generic Exposure Scenarios</a:t>
            </a:r>
            <a:br>
              <a:rPr lang="en-GB" sz="2800" smtClean="0"/>
            </a:br>
            <a:r>
              <a:rPr lang="en-GB" sz="2800" smtClean="0"/>
              <a:t>ENES 5 Breakout Session </a:t>
            </a:r>
            <a:br>
              <a:rPr lang="en-GB" sz="2800" smtClean="0"/>
            </a:br>
            <a:r>
              <a:rPr lang="en-GB" sz="3200" smtClean="0"/>
              <a:t/>
            </a:r>
            <a:br>
              <a:rPr lang="en-GB" sz="3200" smtClean="0"/>
            </a:br>
            <a:endParaRPr lang="en-GB" sz="2000" smtClean="0"/>
          </a:p>
        </p:txBody>
      </p:sp>
      <p:sp>
        <p:nvSpPr>
          <p:cNvPr id="28674" name="TextBox 2"/>
          <p:cNvSpPr txBox="1">
            <a:spLocks noChangeArrowheads="1"/>
          </p:cNvSpPr>
          <p:nvPr/>
        </p:nvSpPr>
        <p:spPr bwMode="auto">
          <a:xfrm>
            <a:off x="-15875" y="4230688"/>
            <a:ext cx="6408738" cy="646112"/>
          </a:xfrm>
          <a:prstGeom prst="rect">
            <a:avLst/>
          </a:prstGeom>
          <a:noFill/>
          <a:ln w="9525">
            <a:noFill/>
            <a:miter lim="800000"/>
            <a:headEnd/>
            <a:tailEnd/>
          </a:ln>
        </p:spPr>
        <p:txBody>
          <a:bodyPr>
            <a:spAutoFit/>
          </a:bodyPr>
          <a:lstStyle/>
          <a:p>
            <a:r>
              <a:rPr lang="en-GB">
                <a:solidFill>
                  <a:srgbClr val="000000"/>
                </a:solidFill>
                <a:latin typeface="Trebuchet MS" pitchFamily="34" charset="0"/>
                <a:cs typeface="Times New Roman" pitchFamily="18" charset="0"/>
              </a:rPr>
              <a:t>ATIEL represented by Alison Margary and Joy Worden (Shell)</a:t>
            </a:r>
          </a:p>
          <a:p>
            <a:r>
              <a:rPr lang="en-GB">
                <a:solidFill>
                  <a:srgbClr val="000000"/>
                </a:solidFill>
                <a:latin typeface="Trebuchet MS" pitchFamily="34" charset="0"/>
                <a:cs typeface="Times New Roman" pitchFamily="18" charset="0"/>
              </a:rPr>
              <a:t>ATC represented by Sara Brennan (Afton Chemical)</a:t>
            </a:r>
          </a:p>
        </p:txBody>
      </p:sp>
      <p:grpSp>
        <p:nvGrpSpPr>
          <p:cNvPr id="28675" name="Group 5"/>
          <p:cNvGrpSpPr>
            <a:grpSpLocks/>
          </p:cNvGrpSpPr>
          <p:nvPr/>
        </p:nvGrpSpPr>
        <p:grpSpPr bwMode="auto">
          <a:xfrm>
            <a:off x="1187450" y="4876800"/>
            <a:ext cx="7731125" cy="1787525"/>
            <a:chOff x="1187624" y="4877173"/>
            <a:chExt cx="7731249" cy="1786730"/>
          </a:xfrm>
        </p:grpSpPr>
        <p:pic>
          <p:nvPicPr>
            <p:cNvPr id="28676" name="Picture 2"/>
            <p:cNvPicPr>
              <a:picLocks noChangeAspect="1" noChangeArrowheads="1"/>
            </p:cNvPicPr>
            <p:nvPr/>
          </p:nvPicPr>
          <p:blipFill>
            <a:blip r:embed="rId3"/>
            <a:srcRect/>
            <a:stretch>
              <a:fillRect/>
            </a:stretch>
          </p:blipFill>
          <p:spPr bwMode="auto">
            <a:xfrm>
              <a:off x="1403648" y="4877173"/>
              <a:ext cx="7515225" cy="1333500"/>
            </a:xfrm>
            <a:prstGeom prst="rect">
              <a:avLst/>
            </a:prstGeom>
            <a:noFill/>
            <a:ln w="9525">
              <a:noFill/>
              <a:miter lim="800000"/>
              <a:headEnd/>
              <a:tailEnd/>
            </a:ln>
          </p:spPr>
        </p:pic>
        <p:pic>
          <p:nvPicPr>
            <p:cNvPr id="28677" name="Picture 4"/>
            <p:cNvPicPr>
              <a:picLocks noChangeAspect="1" noChangeArrowheads="1"/>
            </p:cNvPicPr>
            <p:nvPr/>
          </p:nvPicPr>
          <p:blipFill>
            <a:blip r:embed="rId4"/>
            <a:srcRect/>
            <a:stretch>
              <a:fillRect/>
            </a:stretch>
          </p:blipFill>
          <p:spPr bwMode="auto">
            <a:xfrm>
              <a:off x="1187624" y="6235103"/>
              <a:ext cx="7128792" cy="428800"/>
            </a:xfrm>
            <a:prstGeom prst="rect">
              <a:avLst/>
            </a:prstGeom>
            <a:noFill/>
            <a:ln w="9525">
              <a:noFill/>
              <a:miter lim="800000"/>
              <a:headEnd/>
              <a:tailEnd/>
            </a:ln>
          </p:spPr>
        </p:pic>
      </p:gr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8" name="Rectangle 3"/>
          <p:cNvSpPr txBox="1">
            <a:spLocks noChangeArrowheads="1"/>
          </p:cNvSpPr>
          <p:nvPr/>
        </p:nvSpPr>
        <p:spPr bwMode="auto">
          <a:xfrm>
            <a:off x="323850" y="1268413"/>
            <a:ext cx="7772400" cy="433546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indent="-306388" algn="l" rtl="0" eaLnBrk="0" fontAlgn="base" hangingPunct="0">
              <a:spcBef>
                <a:spcPct val="20000"/>
              </a:spcBef>
              <a:spcAft>
                <a:spcPct val="0"/>
              </a:spcAft>
              <a:defRPr sz="1600">
                <a:solidFill>
                  <a:schemeClr val="tx1"/>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a:buClr>
                <a:srgbClr val="FF6600"/>
              </a:buClr>
              <a:defRPr/>
            </a:pPr>
            <a:r>
              <a:rPr lang="en-GB" sz="1800" dirty="0">
                <a:solidFill>
                  <a:srgbClr val="808080"/>
                </a:solidFill>
              </a:rPr>
              <a:t>Step 1:  </a:t>
            </a:r>
          </a:p>
          <a:p>
            <a:pPr lvl="1">
              <a:defRPr/>
            </a:pPr>
            <a:r>
              <a:rPr lang="en-GB" sz="1400" dirty="0">
                <a:solidFill>
                  <a:srgbClr val="000000"/>
                </a:solidFill>
              </a:rPr>
              <a:t>Allocate lubricant products to ATIEL-ATC use group(s) </a:t>
            </a:r>
          </a:p>
          <a:p>
            <a:pPr lvl="1">
              <a:defRPr/>
            </a:pPr>
            <a:r>
              <a:rPr lang="en-GB" sz="1400" dirty="0">
                <a:solidFill>
                  <a:srgbClr val="000000"/>
                </a:solidFill>
              </a:rPr>
              <a:t>Check that product meets product boundary conditions</a:t>
            </a:r>
          </a:p>
          <a:p>
            <a:pPr lvl="1">
              <a:defRPr/>
            </a:pPr>
            <a:r>
              <a:rPr lang="en-GB" sz="1400" dirty="0">
                <a:solidFill>
                  <a:srgbClr val="000000"/>
                </a:solidFill>
              </a:rPr>
              <a:t>Attach GES to product SDS for each required use group</a:t>
            </a:r>
          </a:p>
          <a:p>
            <a:pPr>
              <a:buClr>
                <a:srgbClr val="FF6600"/>
              </a:buClr>
              <a:defRPr/>
            </a:pPr>
            <a:r>
              <a:rPr lang="en-GB" sz="1800" dirty="0">
                <a:solidFill>
                  <a:srgbClr val="808080"/>
                </a:solidFill>
              </a:rPr>
              <a:t>Step 2:</a:t>
            </a:r>
          </a:p>
          <a:p>
            <a:pPr lvl="1">
              <a:defRPr/>
            </a:pPr>
            <a:r>
              <a:rPr lang="en-GB" sz="1400" dirty="0">
                <a:solidFill>
                  <a:srgbClr val="000000"/>
                </a:solidFill>
              </a:rPr>
              <a:t>Allocate raw materials (RMs) to use groups</a:t>
            </a:r>
          </a:p>
          <a:p>
            <a:pPr lvl="1">
              <a:defRPr/>
            </a:pPr>
            <a:r>
              <a:rPr lang="en-GB" sz="1400" dirty="0">
                <a:solidFill>
                  <a:srgbClr val="000000"/>
                </a:solidFill>
              </a:rPr>
              <a:t>Link   uses </a:t>
            </a:r>
            <a:r>
              <a:rPr lang="en-GB" sz="1400" dirty="0">
                <a:solidFill>
                  <a:srgbClr val="000000"/>
                </a:solidFill>
                <a:sym typeface="Symbol" pitchFamily="18" charset="2"/>
              </a:rPr>
              <a:t> </a:t>
            </a:r>
            <a:r>
              <a:rPr lang="en-GB" sz="1400" dirty="0">
                <a:solidFill>
                  <a:srgbClr val="000000"/>
                </a:solidFill>
              </a:rPr>
              <a:t>products </a:t>
            </a:r>
            <a:r>
              <a:rPr lang="en-GB" sz="1400" dirty="0">
                <a:solidFill>
                  <a:srgbClr val="000000"/>
                </a:solidFill>
                <a:sym typeface="Symbol" pitchFamily="18" charset="2"/>
              </a:rPr>
              <a:t> </a:t>
            </a:r>
            <a:r>
              <a:rPr lang="en-GB" sz="1400" dirty="0">
                <a:solidFill>
                  <a:srgbClr val="000000"/>
                </a:solidFill>
              </a:rPr>
              <a:t>raw materials</a:t>
            </a:r>
          </a:p>
          <a:p>
            <a:pPr>
              <a:buClr>
                <a:srgbClr val="FF6600"/>
              </a:buClr>
              <a:defRPr/>
            </a:pPr>
            <a:r>
              <a:rPr lang="en-GB" sz="1800" dirty="0" smtClean="0">
                <a:solidFill>
                  <a:srgbClr val="808080"/>
                </a:solidFill>
              </a:rPr>
              <a:t>Step </a:t>
            </a:r>
            <a:r>
              <a:rPr lang="en-GB" sz="1800" dirty="0">
                <a:solidFill>
                  <a:srgbClr val="808080"/>
                </a:solidFill>
              </a:rPr>
              <a:t>3:</a:t>
            </a:r>
          </a:p>
          <a:p>
            <a:pPr lvl="1">
              <a:defRPr/>
            </a:pPr>
            <a:r>
              <a:rPr lang="en-GB" sz="1400" dirty="0">
                <a:solidFill>
                  <a:srgbClr val="000000"/>
                </a:solidFill>
              </a:rPr>
              <a:t>Verification check for uses</a:t>
            </a:r>
          </a:p>
          <a:p>
            <a:pPr>
              <a:buClr>
                <a:srgbClr val="FF6600"/>
              </a:buClr>
              <a:defRPr/>
            </a:pPr>
            <a:r>
              <a:rPr lang="en-GB" sz="1800" dirty="0">
                <a:solidFill>
                  <a:srgbClr val="808080"/>
                </a:solidFill>
              </a:rPr>
              <a:t>Step 4</a:t>
            </a:r>
          </a:p>
          <a:p>
            <a:pPr lvl="1">
              <a:defRPr/>
            </a:pPr>
            <a:r>
              <a:rPr lang="en-GB" sz="1400" dirty="0">
                <a:solidFill>
                  <a:srgbClr val="000000"/>
                </a:solidFill>
              </a:rPr>
              <a:t>Verification check for human health</a:t>
            </a:r>
          </a:p>
          <a:p>
            <a:pPr>
              <a:buClr>
                <a:srgbClr val="FF6600"/>
              </a:buClr>
              <a:defRPr/>
            </a:pPr>
            <a:r>
              <a:rPr lang="en-GB" sz="1800" dirty="0">
                <a:solidFill>
                  <a:srgbClr val="808080"/>
                </a:solidFill>
              </a:rPr>
              <a:t>Step 5</a:t>
            </a:r>
          </a:p>
          <a:p>
            <a:pPr lvl="1">
              <a:defRPr/>
            </a:pPr>
            <a:r>
              <a:rPr lang="en-GB" sz="1400" dirty="0">
                <a:solidFill>
                  <a:srgbClr val="000000"/>
                </a:solidFill>
              </a:rPr>
              <a:t>Verification check for environment</a:t>
            </a:r>
          </a:p>
          <a:p>
            <a:pPr>
              <a:buClr>
                <a:srgbClr val="FF6600"/>
              </a:buClr>
              <a:defRPr/>
            </a:pPr>
            <a:r>
              <a:rPr lang="en-GB" sz="1800" dirty="0" smtClean="0">
                <a:solidFill>
                  <a:srgbClr val="808080"/>
                </a:solidFill>
              </a:rPr>
              <a:t>Step </a:t>
            </a:r>
            <a:r>
              <a:rPr lang="en-GB" sz="1800" dirty="0">
                <a:solidFill>
                  <a:srgbClr val="808080"/>
                </a:solidFill>
              </a:rPr>
              <a:t>6 </a:t>
            </a:r>
          </a:p>
          <a:p>
            <a:pPr lvl="1">
              <a:buClr>
                <a:srgbClr val="FF6600"/>
              </a:buClr>
              <a:defRPr/>
            </a:pPr>
            <a:r>
              <a:rPr lang="en-GB" sz="1400" dirty="0">
                <a:solidFill>
                  <a:srgbClr val="000000"/>
                </a:solidFill>
              </a:rPr>
              <a:t>Options if raw material </a:t>
            </a:r>
            <a:r>
              <a:rPr lang="en-GB" sz="1400" dirty="0" err="1">
                <a:solidFill>
                  <a:srgbClr val="000000"/>
                </a:solidFill>
              </a:rPr>
              <a:t>ext</a:t>
            </a:r>
            <a:r>
              <a:rPr lang="en-GB" sz="1400" dirty="0">
                <a:solidFill>
                  <a:srgbClr val="000000"/>
                </a:solidFill>
              </a:rPr>
              <a:t>-SDS is not consistent with the GES</a:t>
            </a:r>
          </a:p>
          <a:p>
            <a:pPr>
              <a:buClr>
                <a:srgbClr val="FF6600"/>
              </a:buClr>
              <a:defRPr/>
            </a:pPr>
            <a:r>
              <a:rPr lang="en-GB" sz="1800" dirty="0" smtClean="0">
                <a:solidFill>
                  <a:srgbClr val="808080"/>
                </a:solidFill>
              </a:rPr>
              <a:t>Step </a:t>
            </a:r>
            <a:r>
              <a:rPr lang="en-GB" sz="1800" dirty="0">
                <a:solidFill>
                  <a:srgbClr val="808080"/>
                </a:solidFill>
              </a:rPr>
              <a:t>7</a:t>
            </a:r>
          </a:p>
          <a:p>
            <a:pPr lvl="1">
              <a:defRPr/>
            </a:pPr>
            <a:r>
              <a:rPr lang="en-GB" sz="1400" dirty="0" smtClean="0">
                <a:solidFill>
                  <a:srgbClr val="000000"/>
                </a:solidFill>
              </a:rPr>
              <a:t>Actions if RM registered as Intermediate under SCC, but full</a:t>
            </a:r>
          </a:p>
          <a:p>
            <a:pPr lvl="1">
              <a:defRPr/>
            </a:pPr>
            <a:r>
              <a:rPr lang="en-GB" sz="1400" dirty="0" smtClean="0">
                <a:solidFill>
                  <a:srgbClr val="000000"/>
                </a:solidFill>
              </a:rPr>
              <a:t>Registration required</a:t>
            </a:r>
            <a:endParaRPr lang="en-GB" sz="1400" dirty="0">
              <a:solidFill>
                <a:srgbClr val="000000"/>
              </a:solidFill>
            </a:endParaRPr>
          </a:p>
          <a:p>
            <a:pPr>
              <a:buClr>
                <a:srgbClr val="FF6600"/>
              </a:buClr>
              <a:defRPr/>
            </a:pPr>
            <a:endParaRPr lang="en-GB" sz="2400" kern="0" dirty="0" smtClean="0">
              <a:solidFill>
                <a:srgbClr val="808080"/>
              </a:solidFill>
            </a:endParaRPr>
          </a:p>
          <a:p>
            <a:pPr marL="801688" lvl="1" indent="-263525">
              <a:defRPr/>
            </a:pPr>
            <a:endParaRPr lang="en-GB" kern="0" dirty="0" smtClean="0">
              <a:solidFill>
                <a:srgbClr val="000000"/>
              </a:solidFill>
            </a:endParaRPr>
          </a:p>
        </p:txBody>
      </p:sp>
      <p:sp>
        <p:nvSpPr>
          <p:cNvPr id="38915"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 Generic Exposure Scenario Approach</a:t>
            </a:r>
          </a:p>
        </p:txBody>
      </p:sp>
      <p:pic>
        <p:nvPicPr>
          <p:cNvPr id="38916" name="Picture 2"/>
          <p:cNvPicPr>
            <a:picLocks noChangeAspect="1" noChangeArrowheads="1"/>
          </p:cNvPicPr>
          <p:nvPr/>
        </p:nvPicPr>
        <p:blipFill>
          <a:blip r:embed="rId3"/>
          <a:srcRect/>
          <a:stretch>
            <a:fillRect/>
          </a:stretch>
        </p:blipFill>
        <p:spPr bwMode="auto">
          <a:xfrm>
            <a:off x="6530975" y="1052513"/>
            <a:ext cx="2520950" cy="5583237"/>
          </a:xfrm>
          <a:prstGeom prst="rect">
            <a:avLst/>
          </a:prstGeom>
          <a:noFill/>
          <a:ln w="9525">
            <a:noFill/>
            <a:miter lim="800000"/>
            <a:headEnd/>
            <a:tailEnd/>
          </a:ln>
        </p:spPr>
      </p:pic>
      <p:sp>
        <p:nvSpPr>
          <p:cNvPr id="38917" name="Text Box 4"/>
          <p:cNvSpPr txBox="1">
            <a:spLocks noChangeArrowheads="1"/>
          </p:cNvSpPr>
          <p:nvPr/>
        </p:nvSpPr>
        <p:spPr bwMode="auto">
          <a:xfrm>
            <a:off x="4356100" y="3644900"/>
            <a:ext cx="2295525" cy="825500"/>
          </a:xfrm>
          <a:prstGeom prst="rect">
            <a:avLst/>
          </a:prstGeom>
          <a:noFill/>
          <a:ln w="9525" algn="ctr">
            <a:noFill/>
            <a:miter lim="800000"/>
            <a:headEnd/>
            <a:tailEnd/>
          </a:ln>
        </p:spPr>
        <p:txBody>
          <a:bodyPr lIns="90000" tIns="46800" rIns="90000" bIns="46800">
            <a:spAutoFit/>
          </a:bodyPr>
          <a:lstStyle/>
          <a:p>
            <a:pPr algn="ctr">
              <a:spcBef>
                <a:spcPct val="50000"/>
              </a:spcBef>
            </a:pPr>
            <a:r>
              <a:rPr lang="en-GB" sz="1600">
                <a:solidFill>
                  <a:srgbClr val="000000"/>
                </a:solidFill>
              </a:rPr>
              <a:t>Consistency checks between raw material ext-SDS and GESs</a:t>
            </a:r>
          </a:p>
        </p:txBody>
      </p:sp>
      <p:sp>
        <p:nvSpPr>
          <p:cNvPr id="38918" name="Rectangle 5"/>
          <p:cNvSpPr>
            <a:spLocks noChangeArrowheads="1"/>
          </p:cNvSpPr>
          <p:nvPr/>
        </p:nvSpPr>
        <p:spPr bwMode="auto">
          <a:xfrm>
            <a:off x="4284663" y="3357563"/>
            <a:ext cx="188912" cy="1655762"/>
          </a:xfrm>
          <a:prstGeom prst="rect">
            <a:avLst/>
          </a:prstGeom>
          <a:solidFill>
            <a:srgbClr val="EAEAEA"/>
          </a:solidFill>
          <a:ln w="9525" algn="ctr">
            <a:solidFill>
              <a:schemeClr val="bg2"/>
            </a:solidFill>
            <a:miter lim="800000"/>
            <a:headEnd/>
            <a:tailEnd/>
          </a:ln>
        </p:spPr>
        <p:txBody>
          <a:bodyPr wrap="none" lIns="90000" tIns="46800" rIns="90000" bIns="46800" anchor="ctr"/>
          <a:lstStyle/>
          <a:p>
            <a:endParaRPr lang="en-GB">
              <a:solidFill>
                <a:srgbClr val="000000"/>
              </a:solidFill>
              <a:latin typeface="Trebuchet MS" pitchFamily="34" charset="0"/>
              <a:cs typeface="Times New Roman" pitchFamily="18" charset="0"/>
            </a:endParaRPr>
          </a:p>
        </p:txBody>
      </p:sp>
      <p:sp>
        <p:nvSpPr>
          <p:cNvPr id="38919" name="Rectangle 3"/>
          <p:cNvSpPr>
            <a:spLocks noChangeArrowheads="1"/>
          </p:cNvSpPr>
          <p:nvPr/>
        </p:nvSpPr>
        <p:spPr bwMode="auto">
          <a:xfrm>
            <a:off x="533400" y="554038"/>
            <a:ext cx="5967413" cy="831850"/>
          </a:xfrm>
          <a:prstGeom prst="rect">
            <a:avLst/>
          </a:prstGeom>
          <a:noFill/>
          <a:ln w="9525">
            <a:noFill/>
            <a:miter lim="800000"/>
            <a:headEnd/>
            <a:tailEnd/>
          </a:ln>
        </p:spPr>
        <p:txBody>
          <a:bodyPr>
            <a:spAutoFit/>
          </a:bodyPr>
          <a:lstStyle/>
          <a:p>
            <a:r>
              <a:rPr lang="en-GB" sz="2400" b="1">
                <a:solidFill>
                  <a:srgbClr val="FF6600"/>
                </a:solidFill>
                <a:latin typeface="Trebuchet MS" pitchFamily="34" charset="0"/>
                <a:cs typeface="Times New Roman" pitchFamily="18" charset="0"/>
              </a:rPr>
              <a:t>Attaching GESs and checking raw </a:t>
            </a:r>
            <a:br>
              <a:rPr lang="en-GB" sz="2400" b="1">
                <a:solidFill>
                  <a:srgbClr val="FF6600"/>
                </a:solidFill>
                <a:latin typeface="Trebuchet MS" pitchFamily="34" charset="0"/>
                <a:cs typeface="Times New Roman" pitchFamily="18" charset="0"/>
              </a:rPr>
            </a:br>
            <a:r>
              <a:rPr lang="en-GB" sz="2400" b="1">
                <a:solidFill>
                  <a:srgbClr val="FF6600"/>
                </a:solidFill>
                <a:latin typeface="Trebuchet MS" pitchFamily="34" charset="0"/>
                <a:cs typeface="Times New Roman" pitchFamily="18" charset="0"/>
              </a:rPr>
              <a:t>materials - overview of process</a:t>
            </a:r>
          </a:p>
        </p:txBody>
      </p:sp>
      <p:sp>
        <p:nvSpPr>
          <p:cNvPr id="12" name="TextBox 11"/>
          <p:cNvSpPr txBox="1"/>
          <p:nvPr/>
        </p:nvSpPr>
        <p:spPr>
          <a:xfrm rot="19469349">
            <a:off x="1436688" y="2297113"/>
            <a:ext cx="7462837" cy="1447800"/>
          </a:xfrm>
          <a:prstGeom prst="rect">
            <a:avLst/>
          </a:prstGeom>
          <a:noFill/>
        </p:spPr>
        <p:txBody>
          <a:bodyPr>
            <a:spAutoFit/>
          </a:bodyPr>
          <a:lstStyle/>
          <a:p>
            <a:pPr fontAlgn="auto">
              <a:spcBef>
                <a:spcPts val="0"/>
              </a:spcBef>
              <a:spcAft>
                <a:spcPts val="0"/>
              </a:spcAft>
              <a:defRPr/>
            </a:pPr>
            <a:r>
              <a:rPr lang="en-GB" sz="4400" b="1" dirty="0">
                <a:solidFill>
                  <a:schemeClr val="accent6">
                    <a:lumMod val="75000"/>
                  </a:schemeClr>
                </a:solidFill>
                <a:latin typeface="+mn-lt"/>
                <a:cs typeface="+mn-cs"/>
              </a:rPr>
              <a:t>Tested with large/SME formulators - positive</a:t>
            </a:r>
            <a:endParaRPr lang="en-GB" sz="4400" b="1" dirty="0">
              <a:solidFill>
                <a:schemeClr val="accent6">
                  <a:lumMod val="75000"/>
                </a:schemeClr>
              </a:soli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39938" name="TextBox 5"/>
          <p:cNvSpPr txBox="1">
            <a:spLocks noChangeArrowheads="1"/>
          </p:cNvSpPr>
          <p:nvPr/>
        </p:nvSpPr>
        <p:spPr bwMode="auto">
          <a:xfrm>
            <a:off x="611188" y="893763"/>
            <a:ext cx="2484437" cy="461962"/>
          </a:xfrm>
          <a:prstGeom prst="rect">
            <a:avLst/>
          </a:prstGeom>
          <a:noFill/>
          <a:ln w="9525">
            <a:noFill/>
            <a:miter lim="800000"/>
            <a:headEnd/>
            <a:tailEnd/>
          </a:ln>
        </p:spPr>
        <p:txBody>
          <a:bodyPr wrap="none">
            <a:spAutoFit/>
          </a:bodyPr>
          <a:lstStyle/>
          <a:p>
            <a:r>
              <a:rPr lang="en-GB" sz="2400" b="1">
                <a:solidFill>
                  <a:srgbClr val="808080"/>
                </a:solidFill>
                <a:latin typeface="Trebuchet MS" pitchFamily="34" charset="0"/>
                <a:cs typeface="Times New Roman" pitchFamily="18" charset="0"/>
              </a:rPr>
              <a:t>http://atiel.org/</a:t>
            </a:r>
          </a:p>
        </p:txBody>
      </p:sp>
      <p:sp>
        <p:nvSpPr>
          <p:cNvPr id="39939"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pic>
        <p:nvPicPr>
          <p:cNvPr id="39940" name="Picture 2"/>
          <p:cNvPicPr>
            <a:picLocks noChangeAspect="1" noChangeArrowheads="1"/>
          </p:cNvPicPr>
          <p:nvPr/>
        </p:nvPicPr>
        <p:blipFill>
          <a:blip r:embed="rId3"/>
          <a:srcRect/>
          <a:stretch>
            <a:fillRect/>
          </a:stretch>
        </p:blipFill>
        <p:spPr bwMode="auto">
          <a:xfrm>
            <a:off x="352425" y="1317625"/>
            <a:ext cx="7019925" cy="4826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pic>
        <p:nvPicPr>
          <p:cNvPr id="40962" name="Picture 3"/>
          <p:cNvPicPr>
            <a:picLocks noChangeAspect="1" noChangeArrowheads="1"/>
          </p:cNvPicPr>
          <p:nvPr/>
        </p:nvPicPr>
        <p:blipFill>
          <a:blip r:embed="rId3"/>
          <a:srcRect/>
          <a:stretch>
            <a:fillRect/>
          </a:stretch>
        </p:blipFill>
        <p:spPr bwMode="auto">
          <a:xfrm>
            <a:off x="395288" y="981075"/>
            <a:ext cx="6154737" cy="4945063"/>
          </a:xfrm>
          <a:prstGeom prst="rect">
            <a:avLst/>
          </a:prstGeom>
          <a:noFill/>
          <a:ln w="9525">
            <a:noFill/>
            <a:miter lim="800000"/>
            <a:headEnd/>
            <a:tailEnd/>
          </a:ln>
        </p:spPr>
      </p:pic>
      <p:sp>
        <p:nvSpPr>
          <p:cNvPr id="40963"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pic>
        <p:nvPicPr>
          <p:cNvPr id="41986" name="Picture 2"/>
          <p:cNvPicPr>
            <a:picLocks noChangeAspect="1" noChangeArrowheads="1"/>
          </p:cNvPicPr>
          <p:nvPr/>
        </p:nvPicPr>
        <p:blipFill>
          <a:blip r:embed="rId3"/>
          <a:srcRect/>
          <a:stretch>
            <a:fillRect/>
          </a:stretch>
        </p:blipFill>
        <p:spPr bwMode="auto">
          <a:xfrm>
            <a:off x="755650" y="188913"/>
            <a:ext cx="6769100" cy="6456362"/>
          </a:xfrm>
          <a:prstGeom prst="rect">
            <a:avLst/>
          </a:prstGeom>
          <a:noFill/>
          <a:ln w="9525">
            <a:noFill/>
            <a:miter lim="800000"/>
            <a:headEnd/>
            <a:tailEnd/>
          </a:ln>
        </p:spPr>
      </p:pic>
      <p:sp>
        <p:nvSpPr>
          <p:cNvPr id="41987"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006666"/>
            </a:gs>
            <a:gs pos="11000">
              <a:schemeClr val="accent5">
                <a:lumMod val="50000"/>
              </a:schemeClr>
            </a:gs>
            <a:gs pos="56000">
              <a:srgbClr val="009999"/>
            </a:gs>
            <a:gs pos="82000">
              <a:schemeClr val="bg1"/>
            </a:gs>
            <a:gs pos="90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extLst>
          </a:blip>
          <a:srcRect/>
          <a:stretch>
            <a:fillRect/>
          </a:stretch>
        </p:blipFill>
        <p:spPr bwMode="auto">
          <a:xfrm>
            <a:off x="2123728" y="0"/>
            <a:ext cx="7020272" cy="1691989"/>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Subtitle 2"/>
          <p:cNvSpPr>
            <a:spLocks noGrp="1"/>
          </p:cNvSpPr>
          <p:nvPr>
            <p:ph type="subTitle" idx="1"/>
          </p:nvPr>
        </p:nvSpPr>
        <p:spPr>
          <a:xfrm>
            <a:off x="606425" y="3836988"/>
            <a:ext cx="7854950" cy="1752600"/>
          </a:xfrm>
        </p:spPr>
        <p:txBody>
          <a:bodyPr rtlCol="0">
            <a:normAutofit/>
          </a:bodyPr>
          <a:lstStyle/>
          <a:p>
            <a:pPr fontAlgn="auto">
              <a:spcBef>
                <a:spcPct val="0"/>
              </a:spcBef>
              <a:spcAft>
                <a:spcPts val="0"/>
              </a:spcAft>
              <a:buFont typeface="Arial" panose="020B0604020202020204" pitchFamily="34" charset="0"/>
              <a:buNone/>
              <a:defRPr/>
            </a:pPr>
            <a:r>
              <a:rPr lang="en-GB" altLang="en-US" sz="2000" dirty="0">
                <a:solidFill>
                  <a:schemeClr val="bg1"/>
                </a:solidFill>
                <a:latin typeface="Trebuchet MS" panose="020B0603020202020204" pitchFamily="34" charset="0"/>
              </a:rPr>
              <a:t>Safe use information for mixtures.</a:t>
            </a:r>
          </a:p>
          <a:p>
            <a:pPr fontAlgn="auto">
              <a:spcBef>
                <a:spcPct val="0"/>
              </a:spcBef>
              <a:spcAft>
                <a:spcPts val="0"/>
              </a:spcAft>
              <a:buFont typeface="Arial" panose="020B0604020202020204" pitchFamily="34" charset="0"/>
              <a:buNone/>
              <a:defRPr/>
            </a:pPr>
            <a:r>
              <a:rPr lang="en-GB" altLang="en-US" sz="2000" dirty="0" smtClean="0">
                <a:solidFill>
                  <a:schemeClr val="bg1"/>
                </a:solidFill>
                <a:latin typeface="Trebuchet MS" panose="020B0603020202020204" pitchFamily="34" charset="0"/>
              </a:rPr>
              <a:t>ATIEL-ATC </a:t>
            </a:r>
            <a:r>
              <a:rPr lang="en-GB" altLang="en-US" sz="2000" dirty="0">
                <a:solidFill>
                  <a:schemeClr val="bg1"/>
                </a:solidFill>
                <a:latin typeface="Trebuchet MS" panose="020B0603020202020204" pitchFamily="34" charset="0"/>
              </a:rPr>
              <a:t>GES Approach</a:t>
            </a:r>
          </a:p>
          <a:p>
            <a:pPr fontAlgn="auto">
              <a:spcAft>
                <a:spcPts val="0"/>
              </a:spcAft>
              <a:buFont typeface="Arial" panose="020B0604020202020204" pitchFamily="34" charset="0"/>
              <a:buNone/>
              <a:defRPr/>
            </a:pPr>
            <a:endParaRPr lang="en-GB" dirty="0"/>
          </a:p>
        </p:txBody>
      </p:sp>
      <p:sp>
        <p:nvSpPr>
          <p:cNvPr id="11" name="Rounded Rectangle 10"/>
          <p:cNvSpPr/>
          <p:nvPr/>
        </p:nvSpPr>
        <p:spPr>
          <a:xfrm>
            <a:off x="323850" y="2133600"/>
            <a:ext cx="6769100" cy="1366838"/>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srgbClr val="7030A0"/>
              </a:solidFill>
              <a:effectLst>
                <a:outerShdw blurRad="38100" dist="25400" dir="5400000" algn="tl" rotWithShape="0">
                  <a:prstClr val="white">
                    <a:alpha val="70000"/>
                  </a:prstClr>
                </a:outerShdw>
              </a:effectLst>
              <a:latin typeface="Trebuchet MS" panose="020B0603020202020204" pitchFamily="34" charset="0"/>
            </a:endParaRPr>
          </a:p>
        </p:txBody>
      </p:sp>
      <p:sp>
        <p:nvSpPr>
          <p:cNvPr id="13" name="Title 12"/>
          <p:cNvSpPr>
            <a:spLocks noGrp="1"/>
          </p:cNvSpPr>
          <p:nvPr>
            <p:ph type="ctrTitle"/>
          </p:nvPr>
        </p:nvSpPr>
        <p:spPr>
          <a:xfrm>
            <a:off x="550863" y="2112963"/>
            <a:ext cx="7772400" cy="1470025"/>
          </a:xfrm>
        </p:spPr>
        <p:txBody>
          <a:bodyPr rtlCol="0">
            <a:normAutofit/>
          </a:bodyPr>
          <a:lstStyle/>
          <a:p>
            <a:pPr algn="l" fontAlgn="auto">
              <a:spcAft>
                <a:spcPts val="0"/>
              </a:spcAft>
              <a:defRPr/>
            </a:pPr>
            <a:r>
              <a:rPr lang="en-US" sz="4000" dirty="0" smtClean="0">
                <a:solidFill>
                  <a:srgbClr val="7030A0"/>
                </a:solidFill>
                <a:effectLst>
                  <a:outerShdw blurRad="38100" dist="25400" dir="5400000" algn="tl" rotWithShape="0">
                    <a:schemeClr val="tx1">
                      <a:alpha val="66000"/>
                    </a:schemeClr>
                  </a:outerShdw>
                </a:effectLst>
                <a:latin typeface="Trebuchet MS" panose="020B0603020202020204" pitchFamily="34" charset="0"/>
              </a:rPr>
              <a:t>ATC Demonstration of </a:t>
            </a:r>
            <a:br>
              <a:rPr lang="en-US" sz="4000" dirty="0" smtClean="0">
                <a:solidFill>
                  <a:srgbClr val="7030A0"/>
                </a:solidFill>
                <a:effectLst>
                  <a:outerShdw blurRad="38100" dist="25400" dir="5400000" algn="tl" rotWithShape="0">
                    <a:schemeClr val="tx1">
                      <a:alpha val="66000"/>
                    </a:schemeClr>
                  </a:outerShdw>
                </a:effectLst>
                <a:latin typeface="Trebuchet MS" panose="020B0603020202020204" pitchFamily="34" charset="0"/>
              </a:rPr>
            </a:br>
            <a:r>
              <a:rPr lang="en-US" sz="4000" dirty="0" smtClean="0">
                <a:solidFill>
                  <a:srgbClr val="7030A0"/>
                </a:solidFill>
                <a:effectLst>
                  <a:outerShdw blurRad="38100" dist="25400" dir="5400000" algn="tl" rotWithShape="0">
                    <a:schemeClr val="tx1">
                      <a:alpha val="66000"/>
                    </a:schemeClr>
                  </a:outerShdw>
                </a:effectLst>
                <a:latin typeface="Trebuchet MS" panose="020B0603020202020204" pitchFamily="34" charset="0"/>
              </a:rPr>
              <a:t>GES Example 1</a:t>
            </a:r>
            <a:endParaRPr lang="en-GB" sz="4000" dirty="0">
              <a:latin typeface="Trebuchet MS" panose="020B0603020202020204" pitchFamily="34" charset="0"/>
            </a:endParaRPr>
          </a:p>
        </p:txBody>
      </p:sp>
      <p:pic>
        <p:nvPicPr>
          <p:cNvPr id="17" name="Picture 2"/>
          <p:cNvPicPr>
            <a:picLocks noChangeAspect="1" noChangeArrowheads="1"/>
          </p:cNvPicPr>
          <p:nvPr/>
        </p:nvPicPr>
        <p:blipFill>
          <a:blip r:embed="rId3" cstate="print">
            <a:extLst>
              <a:ext uri="{28A0092B-C50C-407E-A947-70E740481C1C}"/>
            </a:extLst>
          </a:blip>
          <a:srcRect/>
          <a:stretch>
            <a:fillRect/>
          </a:stretch>
        </p:blipFill>
        <p:spPr bwMode="auto">
          <a:xfrm>
            <a:off x="7020272" y="5109679"/>
            <a:ext cx="2051720" cy="1610095"/>
          </a:xfrm>
          <a:prstGeom prst="rect">
            <a:avLst/>
          </a:prstGeom>
          <a:noFill/>
          <a:ln>
            <a:noFill/>
          </a:ln>
          <a:effectLst>
            <a:softEdge rad="63500"/>
          </a:effectLst>
          <a:extLst>
            <a:ext uri="{909E8E84-426E-40DD-AFC4-6F175D3DCCD1}"/>
            <a:ext uri="{91240B29-F687-4F45-9708-019B960494DF}"/>
          </a:extLst>
        </p:spPr>
      </p:pic>
      <p:sp>
        <p:nvSpPr>
          <p:cNvPr id="43015"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FFFFFF"/>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p:cNvPicPr>
            <a:picLocks noChangeAspect="1" noChangeArrowheads="1"/>
          </p:cNvPicPr>
          <p:nvPr/>
        </p:nvPicPr>
        <p:blipFill>
          <a:blip r:embed="rId2"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sp>
        <p:nvSpPr>
          <p:cNvPr id="10" name="Title 1"/>
          <p:cNvSpPr txBox="1">
            <a:spLocks/>
          </p:cNvSpPr>
          <p:nvPr/>
        </p:nvSpPr>
        <p:spPr>
          <a:xfrm>
            <a:off x="485775" y="-3524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Break-out Session </a:t>
            </a:r>
            <a:endParaRPr lang="en-GB" sz="2800" b="1" dirty="0">
              <a:solidFill>
                <a:srgbClr val="7030A0"/>
              </a:solidFill>
              <a:latin typeface="Trebuchet MS" panose="020B0603020202020204" pitchFamily="34" charset="0"/>
            </a:endParaRPr>
          </a:p>
        </p:txBody>
      </p:sp>
      <p:sp>
        <p:nvSpPr>
          <p:cNvPr id="15" name="Content Placeholder 2"/>
          <p:cNvSpPr txBox="1">
            <a:spLocks/>
          </p:cNvSpPr>
          <p:nvPr/>
        </p:nvSpPr>
        <p:spPr>
          <a:xfrm>
            <a:off x="274638" y="1268413"/>
            <a:ext cx="8840787" cy="4821237"/>
          </a:xfrm>
          <a:prstGeom prst="rect">
            <a:avLst/>
          </a:prstGeom>
        </p:spPr>
        <p:txBody>
          <a:bodyPr>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2400" b="1" dirty="0">
                <a:solidFill>
                  <a:srgbClr val="04617B"/>
                </a:solidFill>
                <a:latin typeface="Trebuchet MS" panose="020B0603020202020204" pitchFamily="34" charset="0"/>
              </a:rPr>
              <a:t>Scope</a:t>
            </a:r>
            <a:r>
              <a:rPr lang="en-GB" sz="2400" dirty="0">
                <a:solidFill>
                  <a:srgbClr val="04617B"/>
                </a:solidFill>
                <a:latin typeface="Trebuchet MS" panose="020B0603020202020204" pitchFamily="34" charset="0"/>
              </a:rPr>
              <a:t>: How to define and communicate information on safe use of (substances in) mixtures: discussion on the possible methodologies.</a:t>
            </a:r>
          </a:p>
          <a:p>
            <a:pPr marL="0" indent="0" fontAlgn="auto">
              <a:spcAft>
                <a:spcPts val="0"/>
              </a:spcAft>
              <a:buClr>
                <a:srgbClr val="8064A2">
                  <a:lumMod val="75000"/>
                </a:srgbClr>
              </a:buClr>
              <a:buFont typeface="Wingdings 2"/>
              <a:buNone/>
              <a:defRPr/>
            </a:pPr>
            <a:endParaRPr lang="en-GB" sz="2400" dirty="0">
              <a:solidFill>
                <a:srgbClr val="04617B"/>
              </a:solidFill>
              <a:latin typeface="Trebuchet MS" panose="020B0603020202020204" pitchFamily="34" charset="0"/>
            </a:endParaRPr>
          </a:p>
          <a:p>
            <a:pPr fontAlgn="auto">
              <a:spcAft>
                <a:spcPts val="0"/>
              </a:spcAft>
              <a:buClr>
                <a:srgbClr val="8064A2">
                  <a:lumMod val="75000"/>
                </a:srgbClr>
              </a:buClr>
              <a:defRPr/>
            </a:pPr>
            <a:r>
              <a:rPr lang="en-GB" sz="2400" b="1" dirty="0">
                <a:solidFill>
                  <a:srgbClr val="04617B"/>
                </a:solidFill>
                <a:latin typeface="Trebuchet MS" panose="020B0603020202020204" pitchFamily="34" charset="0"/>
              </a:rPr>
              <a:t>Objective</a:t>
            </a:r>
            <a:r>
              <a:rPr lang="en-GB" sz="2400" dirty="0">
                <a:solidFill>
                  <a:srgbClr val="04617B"/>
                </a:solidFill>
                <a:latin typeface="Trebuchet MS" panose="020B0603020202020204" pitchFamily="34" charset="0"/>
              </a:rPr>
              <a:t>: </a:t>
            </a:r>
            <a:r>
              <a:rPr lang="en-GB" sz="2400" dirty="0" smtClean="0">
                <a:solidFill>
                  <a:srgbClr val="04617B"/>
                </a:solidFill>
                <a:latin typeface="Trebuchet MS" panose="020B0603020202020204" pitchFamily="34" charset="0"/>
              </a:rPr>
              <a:t>To demonstrate </a:t>
            </a:r>
            <a:r>
              <a:rPr lang="en-GB" sz="2400" dirty="0">
                <a:solidFill>
                  <a:srgbClr val="04617B"/>
                </a:solidFill>
                <a:latin typeface="Trebuchet MS" panose="020B0603020202020204" pitchFamily="34" charset="0"/>
              </a:rPr>
              <a:t>the process we use to compile GESs as well as the  practical problems encountered with </a:t>
            </a:r>
            <a:r>
              <a:rPr lang="en-GB" sz="2400" dirty="0" smtClean="0">
                <a:solidFill>
                  <a:srgbClr val="04617B"/>
                </a:solidFill>
                <a:latin typeface="Trebuchet MS" panose="020B0603020202020204" pitchFamily="34" charset="0"/>
              </a:rPr>
              <a:t>process</a:t>
            </a:r>
          </a:p>
          <a:p>
            <a:pPr fontAlgn="auto">
              <a:spcAft>
                <a:spcPts val="0"/>
              </a:spcAft>
              <a:buClr>
                <a:srgbClr val="8064A2">
                  <a:lumMod val="75000"/>
                </a:srgbClr>
              </a:buClr>
              <a:defRPr/>
            </a:pPr>
            <a:endParaRPr lang="en-GB" sz="2400" dirty="0">
              <a:solidFill>
                <a:prstClr val="black"/>
              </a:solidFill>
              <a:latin typeface="Trebuchet MS" panose="020B0603020202020204" pitchFamily="34" charset="0"/>
            </a:endParaRPr>
          </a:p>
          <a:p>
            <a:pPr fontAlgn="auto">
              <a:spcAft>
                <a:spcPts val="0"/>
              </a:spcAft>
              <a:buClr>
                <a:srgbClr val="8064A2">
                  <a:lumMod val="75000"/>
                </a:srgbClr>
              </a:buClr>
              <a:defRPr/>
            </a:pPr>
            <a:r>
              <a:rPr lang="en-GB" sz="2400" b="1" dirty="0">
                <a:solidFill>
                  <a:srgbClr val="04617B"/>
                </a:solidFill>
                <a:latin typeface="Trebuchet MS" panose="020B0603020202020204" pitchFamily="34" charset="0"/>
              </a:rPr>
              <a:t>Reference documents</a:t>
            </a:r>
            <a:r>
              <a:rPr lang="en-GB" sz="2400" dirty="0">
                <a:solidFill>
                  <a:srgbClr val="04617B"/>
                </a:solidFill>
                <a:latin typeface="Trebuchet MS" panose="020B0603020202020204" pitchFamily="34" charset="0"/>
              </a:rPr>
              <a:t>: </a:t>
            </a:r>
            <a:endParaRPr lang="en-GB" sz="2400" dirty="0" smtClean="0">
              <a:solidFill>
                <a:srgbClr val="04617B"/>
              </a:solidFill>
              <a:latin typeface="Trebuchet MS" panose="020B0603020202020204" pitchFamily="34" charset="0"/>
            </a:endParaRPr>
          </a:p>
          <a:p>
            <a:pPr lvl="3" fontAlgn="auto">
              <a:spcAft>
                <a:spcPts val="0"/>
              </a:spcAft>
              <a:buClr>
                <a:srgbClr val="8064A2">
                  <a:lumMod val="75000"/>
                </a:srgbClr>
              </a:buClr>
              <a:defRPr/>
            </a:pPr>
            <a:endParaRPr lang="en-GB" sz="1400" dirty="0">
              <a:solidFill>
                <a:srgbClr val="8064A2">
                  <a:lumMod val="75000"/>
                </a:srgbClr>
              </a:solidFill>
              <a:latin typeface="Trebuchet MS" panose="020B0603020202020204" pitchFamily="34" charset="0"/>
            </a:endParaRPr>
          </a:p>
          <a:p>
            <a:pPr lvl="1" fontAlgn="auto">
              <a:spcAft>
                <a:spcPts val="0"/>
              </a:spcAft>
              <a:buClr>
                <a:srgbClr val="8064A2">
                  <a:lumMod val="75000"/>
                </a:srgbClr>
              </a:buClr>
              <a:buFont typeface="Wingdings" panose="05000000000000000000" pitchFamily="2" charset="2"/>
              <a:buChar char="Ø"/>
              <a:defRPr/>
            </a:pPr>
            <a:r>
              <a:rPr lang="en-GB" sz="1800" dirty="0" smtClean="0">
                <a:solidFill>
                  <a:srgbClr val="8064A2">
                    <a:lumMod val="75000"/>
                  </a:srgbClr>
                </a:solidFill>
                <a:latin typeface="Trebuchet MS" panose="020B0603020202020204" pitchFamily="34" charset="0"/>
              </a:rPr>
              <a:t>Example </a:t>
            </a:r>
            <a:r>
              <a:rPr lang="en-GB" sz="1800" dirty="0">
                <a:solidFill>
                  <a:srgbClr val="8064A2">
                    <a:lumMod val="75000"/>
                  </a:srgbClr>
                </a:solidFill>
                <a:latin typeface="Trebuchet MS" panose="020B0603020202020204" pitchFamily="34" charset="0"/>
              </a:rPr>
              <a:t>completed </a:t>
            </a:r>
            <a:r>
              <a:rPr lang="en-GB" sz="1800" dirty="0" smtClean="0">
                <a:solidFill>
                  <a:srgbClr val="8064A2">
                    <a:lumMod val="75000"/>
                  </a:srgbClr>
                </a:solidFill>
                <a:latin typeface="Trebuchet MS" panose="020B0603020202020204" pitchFamily="34" charset="0"/>
              </a:rPr>
              <a:t>GES</a:t>
            </a:r>
          </a:p>
          <a:p>
            <a:pPr lvl="1" fontAlgn="auto">
              <a:spcAft>
                <a:spcPts val="0"/>
              </a:spcAft>
              <a:buClr>
                <a:srgbClr val="8064A2">
                  <a:lumMod val="75000"/>
                </a:srgbClr>
              </a:buClr>
              <a:buFont typeface="Wingdings" panose="05000000000000000000" pitchFamily="2" charset="2"/>
              <a:buChar char="Ø"/>
              <a:defRPr/>
            </a:pPr>
            <a:r>
              <a:rPr lang="en-GB" sz="1800" dirty="0" smtClean="0">
                <a:solidFill>
                  <a:srgbClr val="8064A2">
                    <a:lumMod val="75000"/>
                  </a:srgbClr>
                </a:solidFill>
                <a:latin typeface="Trebuchet MS" panose="020B0603020202020204" pitchFamily="34" charset="0"/>
              </a:rPr>
              <a:t>Document </a:t>
            </a:r>
            <a:r>
              <a:rPr lang="en-GB" sz="1800" dirty="0">
                <a:solidFill>
                  <a:srgbClr val="8064A2">
                    <a:lumMod val="75000"/>
                  </a:srgbClr>
                </a:solidFill>
                <a:latin typeface="Trebuchet MS" panose="020B0603020202020204" pitchFamily="34" charset="0"/>
              </a:rPr>
              <a:t>1: </a:t>
            </a:r>
            <a:r>
              <a:rPr lang="en-GB" sz="1800" dirty="0" smtClean="0">
                <a:solidFill>
                  <a:srgbClr val="8064A2">
                    <a:lumMod val="75000"/>
                  </a:srgbClr>
                </a:solidFill>
                <a:latin typeface="Trebuchet MS" panose="020B0603020202020204" pitchFamily="34" charset="0"/>
              </a:rPr>
              <a:t>ATIEL-ATC GES </a:t>
            </a:r>
            <a:r>
              <a:rPr lang="en-GB" sz="1800" dirty="0">
                <a:solidFill>
                  <a:srgbClr val="8064A2">
                    <a:lumMod val="75000"/>
                  </a:srgbClr>
                </a:solidFill>
                <a:latin typeface="Trebuchet MS" panose="020B0603020202020204" pitchFamily="34" charset="0"/>
              </a:rPr>
              <a:t>Process Flow </a:t>
            </a:r>
            <a:r>
              <a:rPr lang="en-GB" sz="1800" dirty="0" smtClean="0">
                <a:solidFill>
                  <a:srgbClr val="8064A2">
                    <a:lumMod val="75000"/>
                  </a:srgbClr>
                </a:solidFill>
                <a:latin typeface="Trebuchet MS" panose="020B0603020202020204" pitchFamily="34" charset="0"/>
              </a:rPr>
              <a:t>Chart</a:t>
            </a:r>
          </a:p>
          <a:p>
            <a:pPr lvl="1" fontAlgn="auto">
              <a:spcAft>
                <a:spcPts val="0"/>
              </a:spcAft>
              <a:buClr>
                <a:srgbClr val="8064A2">
                  <a:lumMod val="75000"/>
                </a:srgbClr>
              </a:buClr>
              <a:buFont typeface="Wingdings" panose="05000000000000000000" pitchFamily="2" charset="2"/>
              <a:buChar char="Ø"/>
              <a:defRPr/>
            </a:pPr>
            <a:r>
              <a:rPr lang="en-GB" sz="1800" dirty="0" smtClean="0">
                <a:solidFill>
                  <a:srgbClr val="8064A2">
                    <a:lumMod val="75000"/>
                  </a:srgbClr>
                </a:solidFill>
                <a:latin typeface="Trebuchet MS" panose="020B0603020202020204" pitchFamily="34" charset="0"/>
              </a:rPr>
              <a:t>Document 4: ATIEL-ATC Health Boundary Conditions Matric</a:t>
            </a:r>
          </a:p>
          <a:p>
            <a:pPr lvl="1" fontAlgn="auto">
              <a:spcAft>
                <a:spcPts val="0"/>
              </a:spcAft>
              <a:buClr>
                <a:srgbClr val="8064A2">
                  <a:lumMod val="75000"/>
                </a:srgbClr>
              </a:buClr>
              <a:buFont typeface="Wingdings" panose="05000000000000000000" pitchFamily="2" charset="2"/>
              <a:buChar char="Ø"/>
              <a:defRPr/>
            </a:pPr>
            <a:r>
              <a:rPr lang="en-GB" sz="1800" dirty="0" smtClean="0">
                <a:solidFill>
                  <a:srgbClr val="8064A2">
                    <a:lumMod val="75000"/>
                  </a:srgbClr>
                </a:solidFill>
                <a:latin typeface="Trebuchet MS" panose="020B0603020202020204" pitchFamily="34" charset="0"/>
              </a:rPr>
              <a:t>Document 7: ATIEL-ATC Environmental GES Values Table</a:t>
            </a:r>
            <a:endParaRPr lang="en-GB" sz="1800" dirty="0">
              <a:solidFill>
                <a:srgbClr val="8064A2">
                  <a:lumMod val="75000"/>
                </a:srgbClr>
              </a:solidFill>
              <a:latin typeface="Trebuchet MS" panose="020B0603020202020204" pitchFamily="34" charset="0"/>
            </a:endParaRP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p:txBody>
      </p:sp>
      <p:grpSp>
        <p:nvGrpSpPr>
          <p:cNvPr id="44037"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038"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sp>
        <p:nvSpPr>
          <p:cNvPr id="10" name="Title 1"/>
          <p:cNvSpPr txBox="1">
            <a:spLocks/>
          </p:cNvSpPr>
          <p:nvPr/>
        </p:nvSpPr>
        <p:spPr>
          <a:xfrm>
            <a:off x="485775" y="-3524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altLang="en-US" sz="2800" b="1" dirty="0" smtClean="0">
                <a:solidFill>
                  <a:srgbClr val="7030A0"/>
                </a:solidFill>
                <a:latin typeface="Trebuchet MS" panose="020B0603020202020204" pitchFamily="34" charset="0"/>
              </a:rPr>
              <a:t>Worked Example</a:t>
            </a:r>
            <a:endParaRPr lang="en-GB" sz="2800" b="1" dirty="0">
              <a:solidFill>
                <a:srgbClr val="7030A0"/>
              </a:solidFill>
              <a:latin typeface="Trebuchet MS" panose="020B0603020202020204" pitchFamily="34" charset="0"/>
            </a:endParaRPr>
          </a:p>
        </p:txBody>
      </p:sp>
      <p:sp>
        <p:nvSpPr>
          <p:cNvPr id="15" name="Content Placeholder 2"/>
          <p:cNvSpPr txBox="1">
            <a:spLocks/>
          </p:cNvSpPr>
          <p:nvPr/>
        </p:nvSpPr>
        <p:spPr>
          <a:xfrm>
            <a:off x="309563" y="1557338"/>
            <a:ext cx="8583612" cy="43878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2400" dirty="0" smtClean="0">
                <a:solidFill>
                  <a:srgbClr val="04617B"/>
                </a:solidFill>
                <a:latin typeface="Trebuchet MS" panose="020B0603020202020204" pitchFamily="34" charset="0"/>
              </a:rPr>
              <a:t>The first example that will be demonstrated today is that of an additive pack. This is the GES process that the formulator of the additive pack goes through. </a:t>
            </a: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p:txBody>
      </p:sp>
      <p:pic>
        <p:nvPicPr>
          <p:cNvPr id="45060" name="Picture 4"/>
          <p:cNvPicPr>
            <a:picLocks noChangeAspect="1" noChangeArrowheads="1"/>
          </p:cNvPicPr>
          <p:nvPr/>
        </p:nvPicPr>
        <p:blipFill>
          <a:blip r:embed="rId3"/>
          <a:srcRect/>
          <a:stretch>
            <a:fillRect/>
          </a:stretch>
        </p:blipFill>
        <p:spPr bwMode="auto">
          <a:xfrm>
            <a:off x="512763" y="2940050"/>
            <a:ext cx="6362700" cy="2822575"/>
          </a:xfrm>
          <a:prstGeom prst="rect">
            <a:avLst/>
          </a:prstGeom>
          <a:noFill/>
          <a:ln w="9525">
            <a:noFill/>
            <a:miter lim="800000"/>
            <a:headEnd/>
            <a:tailEnd/>
          </a:ln>
        </p:spPr>
      </p:pic>
      <p:pic>
        <p:nvPicPr>
          <p:cNvPr id="23"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grpSp>
        <p:nvGrpSpPr>
          <p:cNvPr id="45062"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5063"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3" name="TextBox 2"/>
          <p:cNvSpPr txBox="1">
            <a:spLocks noChangeArrowheads="1"/>
          </p:cNvSpPr>
          <p:nvPr/>
        </p:nvSpPr>
        <p:spPr bwMode="auto">
          <a:xfrm>
            <a:off x="6997700" y="3500438"/>
            <a:ext cx="2014538" cy="1016000"/>
          </a:xfrm>
          <a:prstGeom prst="rect">
            <a:avLst/>
          </a:prstGeom>
          <a:noFill/>
          <a:ln w="9525">
            <a:noFill/>
            <a:miter lim="800000"/>
            <a:headEnd/>
            <a:tailEnd/>
          </a:ln>
        </p:spPr>
        <p:txBody>
          <a:bodyPr>
            <a:spAutoFit/>
          </a:bodyPr>
          <a:lstStyle/>
          <a:p>
            <a:r>
              <a:rPr lang="en-GB" sz="2000">
                <a:solidFill>
                  <a:srgbClr val="604A7B"/>
                </a:solidFill>
                <a:latin typeface="Trebuchet MS" pitchFamily="34" charset="0"/>
                <a:cs typeface="Times New Roman" pitchFamily="18" charset="0"/>
              </a:rPr>
              <a:t>Typical “generic” formulation</a:t>
            </a:r>
          </a:p>
        </p:txBody>
      </p:sp>
      <p:sp>
        <p:nvSpPr>
          <p:cNvPr id="4" name="TextBox 3"/>
          <p:cNvSpPr txBox="1">
            <a:spLocks noChangeArrowheads="1"/>
          </p:cNvSpPr>
          <p:nvPr/>
        </p:nvSpPr>
        <p:spPr bwMode="auto">
          <a:xfrm>
            <a:off x="4383088" y="5014913"/>
            <a:ext cx="3789362" cy="1016000"/>
          </a:xfrm>
          <a:prstGeom prst="rect">
            <a:avLst/>
          </a:prstGeom>
          <a:noFill/>
          <a:ln w="9525">
            <a:noFill/>
            <a:miter lim="800000"/>
            <a:headEnd/>
            <a:tailEnd/>
          </a:ln>
        </p:spPr>
        <p:txBody>
          <a:bodyPr>
            <a:spAutoFit/>
          </a:bodyPr>
          <a:lstStyle/>
          <a:p>
            <a:r>
              <a:rPr lang="en-GB" sz="2000">
                <a:solidFill>
                  <a:srgbClr val="604A7B"/>
                </a:solidFill>
                <a:latin typeface="Trebuchet MS" pitchFamily="34" charset="0"/>
                <a:cs typeface="Times New Roman" pitchFamily="18" charset="0"/>
              </a:rPr>
              <a:t>Classification of the example additive pack and also of the finished lubricant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pic>
        <p:nvPicPr>
          <p:cNvPr id="23" name="Picture 6"/>
          <p:cNvPicPr>
            <a:picLocks noChangeAspect="1" noChangeArrowheads="1"/>
          </p:cNvPicPr>
          <p:nvPr/>
        </p:nvPicPr>
        <p:blipFill>
          <a:blip r:embed="rId2"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sp>
        <p:nvSpPr>
          <p:cNvPr id="10" name="Title 1"/>
          <p:cNvSpPr txBox="1">
            <a:spLocks/>
          </p:cNvSpPr>
          <p:nvPr/>
        </p:nvSpPr>
        <p:spPr>
          <a:xfrm>
            <a:off x="512763" y="96838"/>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Introduction and</a:t>
            </a:r>
          </a:p>
          <a:p>
            <a:pPr fontAlgn="auto">
              <a:spcAft>
                <a:spcPts val="0"/>
              </a:spcAft>
              <a:defRPr/>
            </a:pPr>
            <a:r>
              <a:rPr lang="en-GB" sz="2800" b="1" dirty="0" smtClean="0">
                <a:solidFill>
                  <a:srgbClr val="7030A0"/>
                </a:solidFill>
                <a:latin typeface="Trebuchet MS" panose="020B0603020202020204" pitchFamily="34" charset="0"/>
              </a:rPr>
              <a:t> Application</a:t>
            </a:r>
            <a:endParaRPr lang="en-GB" sz="2800" b="1" dirty="0">
              <a:solidFill>
                <a:srgbClr val="7030A0"/>
              </a:solidFill>
              <a:latin typeface="Trebuchet MS" panose="020B0603020202020204" pitchFamily="34" charset="0"/>
            </a:endParaRPr>
          </a:p>
        </p:txBody>
      </p:sp>
      <p:sp>
        <p:nvSpPr>
          <p:cNvPr id="15" name="Content Placeholder 2"/>
          <p:cNvSpPr txBox="1">
            <a:spLocks/>
          </p:cNvSpPr>
          <p:nvPr/>
        </p:nvSpPr>
        <p:spPr>
          <a:xfrm>
            <a:off x="309563" y="1557338"/>
            <a:ext cx="8583612" cy="43878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p:txBody>
      </p:sp>
      <p:grpSp>
        <p:nvGrpSpPr>
          <p:cNvPr id="46086"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Content Placeholder 2"/>
          <p:cNvSpPr txBox="1">
            <a:spLocks/>
          </p:cNvSpPr>
          <p:nvPr/>
        </p:nvSpPr>
        <p:spPr>
          <a:xfrm>
            <a:off x="212725" y="1412875"/>
            <a:ext cx="8229600" cy="4389438"/>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1900" dirty="0" smtClean="0">
                <a:solidFill>
                  <a:srgbClr val="04617B"/>
                </a:solidFill>
                <a:latin typeface="Trebuchet MS" panose="020B0603020202020204" pitchFamily="34" charset="0"/>
              </a:rPr>
              <a:t>All documentation is available freely on the ATIEL website: </a:t>
            </a:r>
            <a:r>
              <a:rPr lang="en-GB" sz="1900" dirty="0" smtClean="0">
                <a:solidFill>
                  <a:srgbClr val="7030A0"/>
                </a:solidFill>
                <a:latin typeface="Trebuchet MS" panose="020B0603020202020204" pitchFamily="34" charset="0"/>
                <a:hlinkClick r:id="rId4"/>
              </a:rPr>
              <a:t>www.ATIEL.org</a:t>
            </a:r>
            <a:r>
              <a:rPr lang="en-GB" sz="1900" dirty="0" smtClean="0">
                <a:solidFill>
                  <a:srgbClr val="7030A0"/>
                </a:solidFill>
                <a:latin typeface="Trebuchet MS" panose="020B0603020202020204" pitchFamily="34" charset="0"/>
              </a:rPr>
              <a:t>.</a:t>
            </a:r>
          </a:p>
          <a:p>
            <a:pPr fontAlgn="auto">
              <a:spcAft>
                <a:spcPts val="0"/>
              </a:spcAft>
              <a:buClr>
                <a:srgbClr val="8064A2">
                  <a:lumMod val="75000"/>
                </a:srgbClr>
              </a:buClr>
              <a:defRPr/>
            </a:pPr>
            <a:r>
              <a:rPr lang="en-GB" sz="1900" dirty="0" smtClean="0">
                <a:solidFill>
                  <a:srgbClr val="04617B"/>
                </a:solidFill>
                <a:latin typeface="Trebuchet MS" panose="020B0603020202020204" pitchFamily="34" charset="0"/>
              </a:rPr>
              <a:t>Start by reading </a:t>
            </a:r>
            <a:r>
              <a:rPr lang="en-GB" sz="1900" dirty="0" smtClean="0">
                <a:solidFill>
                  <a:srgbClr val="04617B"/>
                </a:solidFill>
                <a:latin typeface="Trebuchet MS" panose="020B0603020202020204" pitchFamily="34" charset="0"/>
                <a:hlinkClick r:id="rId4"/>
              </a:rPr>
              <a:t>Document 0 </a:t>
            </a:r>
            <a:r>
              <a:rPr lang="en-GB" sz="1900" dirty="0" smtClean="0">
                <a:solidFill>
                  <a:srgbClr val="04617B"/>
                </a:solidFill>
                <a:latin typeface="Trebuchet MS" panose="020B0603020202020204" pitchFamily="34" charset="0"/>
              </a:rPr>
              <a:t>(background reading) and </a:t>
            </a:r>
          </a:p>
          <a:p>
            <a:pPr marL="0" indent="0" fontAlgn="auto">
              <a:spcAft>
                <a:spcPts val="0"/>
              </a:spcAft>
              <a:buClr>
                <a:srgbClr val="8064A2">
                  <a:lumMod val="75000"/>
                </a:srgbClr>
              </a:buClr>
              <a:buFont typeface="Wingdings 2"/>
              <a:buNone/>
              <a:defRPr/>
            </a:pPr>
            <a:r>
              <a:rPr lang="en-GB" sz="1900" dirty="0" smtClean="0">
                <a:solidFill>
                  <a:srgbClr val="04617B"/>
                </a:solidFill>
                <a:latin typeface="Trebuchet MS" panose="020B0603020202020204" pitchFamily="34" charset="0"/>
              </a:rPr>
              <a:t>then working through the process flow in </a:t>
            </a:r>
            <a:r>
              <a:rPr lang="en-GB" sz="1900" dirty="0" smtClean="0">
                <a:solidFill>
                  <a:srgbClr val="04617B"/>
                </a:solidFill>
                <a:latin typeface="Trebuchet MS" panose="020B0603020202020204" pitchFamily="34" charset="0"/>
                <a:hlinkClick r:id="rId5"/>
              </a:rPr>
              <a:t>Document 1</a:t>
            </a:r>
            <a:r>
              <a:rPr lang="en-GB" sz="1900" dirty="0" smtClean="0">
                <a:solidFill>
                  <a:srgbClr val="04617B"/>
                </a:solidFill>
                <a:latin typeface="Trebuchet MS" panose="020B0603020202020204" pitchFamily="34" charset="0"/>
              </a:rPr>
              <a:t>. </a:t>
            </a:r>
          </a:p>
          <a:p>
            <a:pPr marL="0" indent="0" fontAlgn="auto">
              <a:spcAft>
                <a:spcPts val="0"/>
              </a:spcAft>
              <a:buClr>
                <a:srgbClr val="8064A2">
                  <a:lumMod val="75000"/>
                </a:srgbClr>
              </a:buClr>
              <a:buFont typeface="Wingdings 2"/>
              <a:buNone/>
              <a:defRPr/>
            </a:pPr>
            <a:endParaRPr lang="en-GB" sz="1900" dirty="0" smtClean="0">
              <a:solidFill>
                <a:srgbClr val="04617B"/>
              </a:solidFill>
              <a:latin typeface="Trebuchet MS" panose="020B0603020202020204" pitchFamily="34" charset="0"/>
            </a:endParaRPr>
          </a:p>
          <a:p>
            <a:pPr fontAlgn="auto">
              <a:spcAft>
                <a:spcPts val="0"/>
              </a:spcAft>
              <a:buClr>
                <a:srgbClr val="8064A2">
                  <a:lumMod val="75000"/>
                </a:srgbClr>
              </a:buClr>
              <a:defRPr/>
            </a:pPr>
            <a:r>
              <a:rPr lang="en-GB" sz="1900" dirty="0" smtClean="0">
                <a:solidFill>
                  <a:srgbClr val="04617B"/>
                </a:solidFill>
                <a:latin typeface="Trebuchet MS" panose="020B0603020202020204" pitchFamily="34" charset="0"/>
              </a:rPr>
              <a:t>When we work through the example we can see that it is</a:t>
            </a:r>
          </a:p>
          <a:p>
            <a:pPr marL="0" indent="0" fontAlgn="auto">
              <a:spcAft>
                <a:spcPts val="0"/>
              </a:spcAft>
              <a:buClr>
                <a:srgbClr val="8064A2">
                  <a:lumMod val="75000"/>
                </a:srgbClr>
              </a:buClr>
              <a:buFont typeface="Wingdings 2"/>
              <a:buNone/>
              <a:defRPr/>
            </a:pPr>
            <a:r>
              <a:rPr lang="en-GB" sz="1900" dirty="0" smtClean="0">
                <a:solidFill>
                  <a:srgbClr val="04617B"/>
                </a:solidFill>
                <a:latin typeface="Trebuchet MS" panose="020B0603020202020204" pitchFamily="34" charset="0"/>
              </a:rPr>
              <a:t>classified for both Human Health and the Environment.</a:t>
            </a:r>
          </a:p>
          <a:p>
            <a:pPr marL="0" indent="0" fontAlgn="auto">
              <a:spcAft>
                <a:spcPts val="0"/>
              </a:spcAft>
              <a:buClr>
                <a:srgbClr val="8064A2">
                  <a:lumMod val="75000"/>
                </a:srgbClr>
              </a:buClr>
              <a:buFont typeface="Wingdings 2"/>
              <a:buNone/>
              <a:defRPr/>
            </a:pPr>
            <a:endParaRPr lang="en-GB" sz="1900" dirty="0" smtClean="0">
              <a:solidFill>
                <a:srgbClr val="04617B"/>
              </a:solidFill>
              <a:latin typeface="Trebuchet MS" panose="020B0603020202020204" pitchFamily="34" charset="0"/>
            </a:endParaRPr>
          </a:p>
          <a:p>
            <a:pPr fontAlgn="auto">
              <a:spcAft>
                <a:spcPts val="0"/>
              </a:spcAft>
              <a:buClr>
                <a:srgbClr val="8064A2">
                  <a:lumMod val="75000"/>
                </a:srgbClr>
              </a:buClr>
              <a:defRPr/>
            </a:pPr>
            <a:r>
              <a:rPr lang="en-GB" sz="1900" dirty="0" smtClean="0">
                <a:solidFill>
                  <a:srgbClr val="04617B"/>
                </a:solidFill>
                <a:latin typeface="Trebuchet MS" panose="020B0603020202020204" pitchFamily="34" charset="0"/>
              </a:rPr>
              <a:t>For the formulation example it will be use group A, </a:t>
            </a:r>
          </a:p>
          <a:p>
            <a:pPr lvl="1" fontAlgn="auto">
              <a:spcAft>
                <a:spcPts val="0"/>
              </a:spcAft>
              <a:buClr>
                <a:srgbClr val="8064A2">
                  <a:lumMod val="75000"/>
                </a:srgbClr>
              </a:buClr>
              <a:buFont typeface="Wingdings" panose="05000000000000000000" pitchFamily="2" charset="2"/>
              <a:buChar char="Ø"/>
              <a:defRPr/>
            </a:pPr>
            <a:r>
              <a:rPr lang="en-GB" sz="1700" dirty="0" smtClean="0">
                <a:solidFill>
                  <a:srgbClr val="8064A2">
                    <a:lumMod val="75000"/>
                  </a:srgbClr>
                </a:solidFill>
                <a:latin typeface="Trebuchet MS" panose="020B0603020202020204" pitchFamily="34" charset="0"/>
              </a:rPr>
              <a:t>for the professional use example that is not talked through but available as a completed GES example we use document 2 to look up the Group.</a:t>
            </a:r>
          </a:p>
          <a:p>
            <a:pPr fontAlgn="auto">
              <a:spcAft>
                <a:spcPts val="0"/>
              </a:spcAft>
              <a:buClr>
                <a:srgbClr val="8064A2">
                  <a:lumMod val="75000"/>
                </a:srgbClr>
              </a:buClr>
              <a:defRPr/>
            </a:pPr>
            <a:r>
              <a:rPr lang="en-GB" sz="1900" dirty="0" smtClean="0">
                <a:solidFill>
                  <a:srgbClr val="04617B"/>
                </a:solidFill>
                <a:latin typeface="Trebuchet MS" panose="020B0603020202020204" pitchFamily="34" charset="0"/>
              </a:rPr>
              <a:t>The application can be found by referring to the table in </a:t>
            </a:r>
            <a:r>
              <a:rPr lang="en-GB" sz="1900" dirty="0" smtClean="0">
                <a:solidFill>
                  <a:srgbClr val="04617B"/>
                </a:solidFill>
                <a:latin typeface="Trebuchet MS" panose="020B0603020202020204" pitchFamily="34" charset="0"/>
                <a:hlinkClick r:id="rId6"/>
              </a:rPr>
              <a:t>Document 2</a:t>
            </a:r>
            <a:r>
              <a:rPr lang="en-GB" sz="1900" dirty="0" smtClean="0">
                <a:solidFill>
                  <a:srgbClr val="04617B"/>
                </a:solidFill>
                <a:latin typeface="Trebuchet MS" panose="020B0603020202020204" pitchFamily="34" charset="0"/>
              </a:rPr>
              <a:t>.</a:t>
            </a: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8064A2">
                  <a:lumMod val="75000"/>
                </a:srgbClr>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Tx/>
              <a:buNone/>
              <a:defRPr/>
            </a:pPr>
            <a:endParaRPr lang="en-GB" sz="2000" dirty="0">
              <a:solidFill>
                <a:sysClr val="windowText" lastClr="000000"/>
              </a:solidFill>
              <a:latin typeface="Trebuchet MS" panose="020B0603020202020204" pitchFamily="34" charset="0"/>
            </a:endParaRPr>
          </a:p>
        </p:txBody>
      </p:sp>
      <p:pic>
        <p:nvPicPr>
          <p:cNvPr id="46088" name="Picture 2"/>
          <p:cNvPicPr>
            <a:picLocks noChangeAspect="1" noChangeArrowheads="1"/>
          </p:cNvPicPr>
          <p:nvPr/>
        </p:nvPicPr>
        <p:blipFill>
          <a:blip r:embed="rId7"/>
          <a:srcRect/>
          <a:stretch>
            <a:fillRect/>
          </a:stretch>
        </p:blipFill>
        <p:spPr bwMode="auto">
          <a:xfrm>
            <a:off x="7451725" y="1773238"/>
            <a:ext cx="1117600" cy="1573212"/>
          </a:xfrm>
          <a:prstGeom prst="rect">
            <a:avLst/>
          </a:prstGeom>
          <a:noFill/>
          <a:ln w="9525">
            <a:noFill/>
            <a:miter lim="800000"/>
            <a:headEnd/>
            <a:tailEnd/>
          </a:ln>
        </p:spPr>
      </p:pic>
      <p:pic>
        <p:nvPicPr>
          <p:cNvPr id="46089" name="Picture 3"/>
          <p:cNvPicPr>
            <a:picLocks noChangeAspect="1" noChangeArrowheads="1"/>
          </p:cNvPicPr>
          <p:nvPr/>
        </p:nvPicPr>
        <p:blipFill>
          <a:blip r:embed="rId8"/>
          <a:srcRect/>
          <a:stretch>
            <a:fillRect/>
          </a:stretch>
        </p:blipFill>
        <p:spPr bwMode="auto">
          <a:xfrm>
            <a:off x="7894638" y="2349500"/>
            <a:ext cx="1093787" cy="1524000"/>
          </a:xfrm>
          <a:prstGeom prst="rect">
            <a:avLst/>
          </a:prstGeom>
          <a:noFill/>
          <a:ln w="9525">
            <a:noFill/>
            <a:miter lim="800000"/>
            <a:headEnd/>
            <a:tailEnd/>
          </a:ln>
        </p:spPr>
      </p:pic>
      <p:pic>
        <p:nvPicPr>
          <p:cNvPr id="20" name="Picture 19"/>
          <p:cNvPicPr>
            <a:picLocks noChangeAspect="1" noChangeArrowheads="1"/>
          </p:cNvPicPr>
          <p:nvPr/>
        </p:nvPicPr>
        <p:blipFill>
          <a:blip r:embed="rId9"/>
          <a:srcRect/>
          <a:stretch>
            <a:fillRect/>
          </a:stretch>
        </p:blipFill>
        <p:spPr bwMode="auto">
          <a:xfrm>
            <a:off x="260350" y="5367338"/>
            <a:ext cx="7545388" cy="12890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7" end="7"/>
                                            </p:txEl>
                                          </p:spTgt>
                                        </p:tgtEl>
                                        <p:attrNameLst>
                                          <p:attrName>style.visibility</p:attrName>
                                        </p:attrNameLst>
                                      </p:cBhvr>
                                      <p:to>
                                        <p:strVal val="visible"/>
                                      </p:to>
                                    </p:set>
                                    <p:animEffect transition="in" filter="fade">
                                      <p:cBhvr>
                                        <p:cTn id="7" dur="500"/>
                                        <p:tgtEl>
                                          <p:spTgt spid="1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8" end="8"/>
                                            </p:txEl>
                                          </p:spTgt>
                                        </p:tgtEl>
                                        <p:attrNameLst>
                                          <p:attrName>style.visibility</p:attrName>
                                        </p:attrNameLst>
                                      </p:cBhvr>
                                      <p:to>
                                        <p:strVal val="visible"/>
                                      </p:to>
                                    </p:set>
                                    <p:animEffect transition="in" filter="fade">
                                      <p:cBhvr>
                                        <p:cTn id="10" dur="500"/>
                                        <p:tgtEl>
                                          <p:spTgt spid="16">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9" end="9"/>
                                            </p:txEl>
                                          </p:spTgt>
                                        </p:tgtEl>
                                        <p:attrNameLst>
                                          <p:attrName>style.visibility</p:attrName>
                                        </p:attrNameLst>
                                      </p:cBhvr>
                                      <p:to>
                                        <p:strVal val="visible"/>
                                      </p:to>
                                    </p:set>
                                    <p:animEffect transition="in" filter="fade">
                                      <p:cBhvr>
                                        <p:cTn id="15" dur="500"/>
                                        <p:tgtEl>
                                          <p:spTgt spid="16">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2"/>
          <a:srcRect/>
          <a:stretch>
            <a:fillRect/>
          </a:stretch>
        </p:blipFill>
        <p:spPr bwMode="auto">
          <a:xfrm>
            <a:off x="3759200" y="3954463"/>
            <a:ext cx="5384800" cy="2903537"/>
          </a:xfrm>
          <a:prstGeom prst="rect">
            <a:avLst/>
          </a:prstGeom>
          <a:noFill/>
          <a:ln w="9525">
            <a:noFill/>
            <a:miter lim="800000"/>
            <a:headEnd/>
            <a:tailEnd/>
          </a:ln>
        </p:spPr>
      </p:pic>
      <p:pic>
        <p:nvPicPr>
          <p:cNvPr id="23"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5" name="Picture 2"/>
          <p:cNvPicPr>
            <a:picLocks noChangeAspect="1" noChangeArrowheads="1"/>
          </p:cNvPicPr>
          <p:nvPr/>
        </p:nvPicPr>
        <p:blipFill>
          <a:blip r:embed="rId4"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sp>
        <p:nvSpPr>
          <p:cNvPr id="10" name="Title 1"/>
          <p:cNvSpPr txBox="1">
            <a:spLocks/>
          </p:cNvSpPr>
          <p:nvPr/>
        </p:nvSpPr>
        <p:spPr>
          <a:xfrm>
            <a:off x="477838" y="-3524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altLang="en-US" sz="2800" b="1" dirty="0">
                <a:solidFill>
                  <a:srgbClr val="7030A0"/>
                </a:solidFill>
                <a:latin typeface="Trebuchet MS" panose="020B0603020202020204" pitchFamily="34" charset="0"/>
              </a:rPr>
              <a:t>Use and Human Health</a:t>
            </a:r>
            <a:endParaRPr lang="en-GB" sz="2800" b="1" dirty="0">
              <a:solidFill>
                <a:srgbClr val="7030A0"/>
              </a:solidFill>
              <a:latin typeface="Trebuchet MS" panose="020B0603020202020204" pitchFamily="34" charset="0"/>
            </a:endParaRPr>
          </a:p>
        </p:txBody>
      </p:sp>
      <p:grpSp>
        <p:nvGrpSpPr>
          <p:cNvPr id="47109"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a:spLocks/>
          </p:cNvSpPr>
          <p:nvPr/>
        </p:nvSpPr>
        <p:spPr>
          <a:xfrm>
            <a:off x="119063" y="1268413"/>
            <a:ext cx="8858250" cy="4389437"/>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500"/>
              </a:spcAft>
              <a:buClr>
                <a:srgbClr val="8064A2">
                  <a:lumMod val="75000"/>
                </a:srgbClr>
              </a:buClr>
              <a:defRPr/>
            </a:pPr>
            <a:r>
              <a:rPr lang="en-GB" sz="2000" dirty="0" smtClean="0">
                <a:solidFill>
                  <a:srgbClr val="04617B"/>
                </a:solidFill>
                <a:latin typeface="Trebuchet MS"/>
              </a:rPr>
              <a:t>We now need to select the appropriate use group from the DUCC table in </a:t>
            </a:r>
            <a:r>
              <a:rPr lang="en-GB" sz="2000" dirty="0" smtClean="0">
                <a:solidFill>
                  <a:sysClr val="windowText" lastClr="000000"/>
                </a:solidFill>
                <a:latin typeface="Trebuchet MS"/>
                <a:hlinkClick r:id="rId5"/>
              </a:rPr>
              <a:t>Document 3</a:t>
            </a:r>
            <a:r>
              <a:rPr lang="en-GB" sz="2000" dirty="0" smtClean="0">
                <a:solidFill>
                  <a:srgbClr val="04617B"/>
                </a:solidFill>
                <a:latin typeface="Trebuchet MS"/>
              </a:rPr>
              <a:t>. For this example we will select Group A(i) Industrial formulation of lubricant additives and lubricants.</a:t>
            </a:r>
          </a:p>
          <a:p>
            <a:pPr fontAlgn="auto">
              <a:spcAft>
                <a:spcPts val="500"/>
              </a:spcAft>
              <a:buClr>
                <a:srgbClr val="8064A2">
                  <a:lumMod val="75000"/>
                </a:srgbClr>
              </a:buClr>
              <a:defRPr/>
            </a:pPr>
            <a:r>
              <a:rPr lang="en-GB" sz="2000" dirty="0" smtClean="0">
                <a:solidFill>
                  <a:srgbClr val="04617B"/>
                </a:solidFill>
                <a:latin typeface="Trebuchet MS"/>
                <a:hlinkClick r:id="rId6"/>
              </a:rPr>
              <a:t>Document 4</a:t>
            </a:r>
            <a:r>
              <a:rPr lang="en-GB" sz="2000" dirty="0" smtClean="0">
                <a:solidFill>
                  <a:srgbClr val="04617B"/>
                </a:solidFill>
                <a:latin typeface="Trebuchet MS"/>
              </a:rPr>
              <a:t>. is where we check the boundary conditions to see if the Human Health section of the GES is relevant to the mixture.</a:t>
            </a:r>
          </a:p>
          <a:p>
            <a:pPr marL="0" indent="0" fontAlgn="auto">
              <a:spcAft>
                <a:spcPts val="0"/>
              </a:spcAft>
              <a:buClr>
                <a:srgbClr val="8064A2">
                  <a:lumMod val="75000"/>
                </a:srgbClr>
              </a:buClr>
              <a:buFontTx/>
              <a:buNone/>
              <a:defRPr/>
            </a:pPr>
            <a:r>
              <a:rPr lang="en-GB" sz="2000" dirty="0" smtClean="0">
                <a:solidFill>
                  <a:srgbClr val="04617B"/>
                </a:solidFill>
                <a:latin typeface="Trebuchet MS"/>
              </a:rPr>
              <a:t>Our example gear additive package falls within the conditions </a:t>
            </a:r>
          </a:p>
          <a:p>
            <a:pPr marL="0" indent="0" fontAlgn="auto">
              <a:spcAft>
                <a:spcPts val="0"/>
              </a:spcAft>
              <a:buClr>
                <a:srgbClr val="8064A2">
                  <a:lumMod val="75000"/>
                </a:srgbClr>
              </a:buClr>
              <a:buFontTx/>
              <a:buNone/>
              <a:defRPr/>
            </a:pPr>
            <a:r>
              <a:rPr lang="en-GB" sz="2000" dirty="0" smtClean="0">
                <a:solidFill>
                  <a:srgbClr val="04617B"/>
                </a:solidFill>
                <a:latin typeface="Trebuchet MS"/>
              </a:rPr>
              <a:t>of the boundary matrix of the GES (rows 1 and 2).</a:t>
            </a:r>
          </a:p>
          <a:p>
            <a:pPr marL="0" indent="0" fontAlgn="auto">
              <a:spcAft>
                <a:spcPts val="50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Tx/>
              <a:buNone/>
              <a:defRPr/>
            </a:pPr>
            <a:r>
              <a:rPr lang="en-GB" sz="2000" dirty="0" smtClean="0">
                <a:solidFill>
                  <a:srgbClr val="04617B"/>
                </a:solidFill>
                <a:latin typeface="Trebuchet MS"/>
              </a:rPr>
              <a:t>Rows 3 and 4 are for checking the </a:t>
            </a:r>
          </a:p>
          <a:p>
            <a:pPr marL="0" indent="0" fontAlgn="auto">
              <a:spcAft>
                <a:spcPts val="0"/>
              </a:spcAft>
              <a:buClr>
                <a:srgbClr val="8064A2">
                  <a:lumMod val="75000"/>
                </a:srgbClr>
              </a:buClr>
              <a:buFontTx/>
              <a:buNone/>
              <a:defRPr/>
            </a:pPr>
            <a:r>
              <a:rPr lang="en-GB" sz="2000" dirty="0" smtClean="0">
                <a:solidFill>
                  <a:srgbClr val="04617B"/>
                </a:solidFill>
                <a:latin typeface="Trebuchet MS"/>
              </a:rPr>
              <a:t>health related information received </a:t>
            </a:r>
          </a:p>
          <a:p>
            <a:pPr marL="0" indent="0" fontAlgn="auto">
              <a:spcAft>
                <a:spcPts val="0"/>
              </a:spcAft>
              <a:buClr>
                <a:srgbClr val="8064A2">
                  <a:lumMod val="75000"/>
                </a:srgbClr>
              </a:buClr>
              <a:buFontTx/>
              <a:buNone/>
              <a:defRPr/>
            </a:pPr>
            <a:r>
              <a:rPr lang="en-GB" sz="2000" dirty="0" smtClean="0">
                <a:solidFill>
                  <a:srgbClr val="04617B"/>
                </a:solidFill>
                <a:latin typeface="Trebuchet MS"/>
              </a:rPr>
              <a:t>in a raw material ext-SDS is consistent </a:t>
            </a:r>
          </a:p>
          <a:p>
            <a:pPr marL="0" indent="0" fontAlgn="auto">
              <a:spcAft>
                <a:spcPts val="0"/>
              </a:spcAft>
              <a:buClr>
                <a:srgbClr val="8064A2">
                  <a:lumMod val="75000"/>
                </a:srgbClr>
              </a:buClr>
              <a:buFontTx/>
              <a:buNone/>
              <a:defRPr/>
            </a:pPr>
            <a:r>
              <a:rPr lang="en-GB" sz="2000" dirty="0" smtClean="0">
                <a:solidFill>
                  <a:srgbClr val="04617B"/>
                </a:solidFill>
                <a:latin typeface="Trebuchet MS"/>
              </a:rPr>
              <a:t>with the health Component of </a:t>
            </a:r>
          </a:p>
          <a:p>
            <a:pPr marL="0" indent="0" fontAlgn="auto">
              <a:spcAft>
                <a:spcPts val="0"/>
              </a:spcAft>
              <a:buClr>
                <a:srgbClr val="8064A2">
                  <a:lumMod val="75000"/>
                </a:srgbClr>
              </a:buClr>
              <a:buFontTx/>
              <a:buNone/>
              <a:defRPr/>
            </a:pPr>
            <a:r>
              <a:rPr lang="en-GB" sz="2000" dirty="0" smtClean="0">
                <a:solidFill>
                  <a:srgbClr val="04617B"/>
                </a:solidFill>
                <a:latin typeface="Trebuchet MS"/>
              </a:rPr>
              <a:t>the GES(s).</a:t>
            </a: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8064A2">
                  <a:lumMod val="75000"/>
                </a:srgbClr>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Tx/>
              <a:buNone/>
              <a:defRPr/>
            </a:pPr>
            <a:endParaRPr lang="en-GB" sz="2000" dirty="0">
              <a:solidFill>
                <a:sysClr val="windowText" lastClr="000000"/>
              </a:solidFill>
              <a:latin typeface="Trebuchet MS" panose="020B0603020202020204" pitchFamily="34" charset="0"/>
            </a:endParaRPr>
          </a:p>
        </p:txBody>
      </p:sp>
      <p:sp>
        <p:nvSpPr>
          <p:cNvPr id="47111"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13" name="Picture 8"/>
          <p:cNvPicPr>
            <a:picLocks noChangeAspect="1" noChangeArrowheads="1"/>
          </p:cNvPicPr>
          <p:nvPr/>
        </p:nvPicPr>
        <p:blipFill>
          <a:blip r:embed="rId3"/>
          <a:srcRect/>
          <a:stretch>
            <a:fillRect/>
          </a:stretch>
        </p:blipFill>
        <p:spPr bwMode="auto">
          <a:xfrm>
            <a:off x="7219950" y="3213100"/>
            <a:ext cx="1708150" cy="2536825"/>
          </a:xfrm>
          <a:prstGeom prst="rect">
            <a:avLst/>
          </a:prstGeom>
          <a:noFill/>
          <a:ln w="9525">
            <a:noFill/>
            <a:miter lim="800000"/>
            <a:headEnd/>
            <a:tailEnd/>
          </a:ln>
        </p:spPr>
      </p:pic>
      <p:pic>
        <p:nvPicPr>
          <p:cNvPr id="23"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3524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GES Groups</a:t>
            </a:r>
            <a:endParaRPr lang="en-GB" sz="2800" b="1" dirty="0">
              <a:solidFill>
                <a:srgbClr val="7030A0"/>
              </a:solidFill>
              <a:latin typeface="Trebuchet MS" panose="020B0603020202020204" pitchFamily="34" charset="0"/>
            </a:endParaRPr>
          </a:p>
        </p:txBody>
      </p:sp>
      <p:grpSp>
        <p:nvGrpSpPr>
          <p:cNvPr id="48133"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79388" y="1331913"/>
            <a:ext cx="8964612" cy="4340225"/>
          </a:xfrm>
          <a:prstGeom prst="rect">
            <a:avLst/>
          </a:prstGeom>
        </p:spPr>
        <p:txBody>
          <a:bodyPr>
            <a:spAutoFit/>
          </a:bodyPr>
          <a:lstStyle/>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srgbClr val="04617B"/>
                </a:solidFill>
                <a:latin typeface="Trebuchet MS"/>
                <a:cs typeface="+mn-cs"/>
                <a:hlinkClick r:id="rId5"/>
              </a:rPr>
              <a:t>Document 5a </a:t>
            </a:r>
            <a:r>
              <a:rPr lang="en-GB" sz="2000" dirty="0">
                <a:solidFill>
                  <a:srgbClr val="04617B"/>
                </a:solidFill>
                <a:latin typeface="Trebuchet MS"/>
                <a:cs typeface="+mn-cs"/>
              </a:rPr>
              <a:t>(Group A) and </a:t>
            </a:r>
            <a:r>
              <a:rPr lang="en-GB" sz="2000" dirty="0">
                <a:solidFill>
                  <a:srgbClr val="04617B"/>
                </a:solidFill>
                <a:latin typeface="Trebuchet MS"/>
                <a:cs typeface="+mn-cs"/>
                <a:hlinkClick r:id="rId6"/>
              </a:rPr>
              <a:t>Document 5b </a:t>
            </a:r>
            <a:r>
              <a:rPr lang="en-GB" sz="2000" dirty="0">
                <a:solidFill>
                  <a:srgbClr val="04617B"/>
                </a:solidFill>
                <a:latin typeface="Trebuchet MS"/>
                <a:cs typeface="+mn-cs"/>
              </a:rPr>
              <a:t>(Groups B-F) contain the GES narratives by groups. </a:t>
            </a:r>
          </a:p>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srgbClr val="04617B"/>
                </a:solidFill>
                <a:latin typeface="Trebuchet MS"/>
                <a:cs typeface="+mn-cs"/>
              </a:rPr>
              <a:t>For our example we need 5a as we are only concerned with Group A. The GES relevant to our example is A(i) AddPack, Nil-Low Sensitiser.</a:t>
            </a:r>
          </a:p>
          <a:p>
            <a:pPr fontAlgn="auto">
              <a:spcBef>
                <a:spcPct val="20000"/>
              </a:spcBef>
              <a:spcAft>
                <a:spcPts val="0"/>
              </a:spcAft>
              <a:buClr>
                <a:srgbClr val="8064A2">
                  <a:lumMod val="75000"/>
                </a:srgbClr>
              </a:buClr>
              <a:buSzPct val="95000"/>
              <a:defRPr/>
            </a:pPr>
            <a:endParaRPr lang="en-GB" sz="2000" dirty="0">
              <a:solidFill>
                <a:srgbClr val="04617B"/>
              </a:solidFill>
              <a:latin typeface="Trebuchet MS"/>
              <a:cs typeface="+mn-cs"/>
            </a:endParaRPr>
          </a:p>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srgbClr val="04617B"/>
                </a:solidFill>
                <a:latin typeface="Trebuchet MS"/>
                <a:cs typeface="+mn-cs"/>
              </a:rPr>
              <a:t>The </a:t>
            </a:r>
            <a:r>
              <a:rPr lang="en-GB" sz="2000" dirty="0">
                <a:solidFill>
                  <a:srgbClr val="04617B"/>
                </a:solidFill>
                <a:latin typeface="Trebuchet MS"/>
                <a:cs typeface="+mn-cs"/>
              </a:rPr>
              <a:t>GES template is just two pages </a:t>
            </a:r>
            <a:r>
              <a:rPr lang="en-GB" sz="2000" dirty="0">
                <a:solidFill>
                  <a:srgbClr val="04617B"/>
                </a:solidFill>
                <a:latin typeface="Trebuchet MS"/>
                <a:cs typeface="+mn-cs"/>
              </a:rPr>
              <a:t>long </a:t>
            </a:r>
            <a:r>
              <a:rPr lang="en-GB" sz="2000" dirty="0">
                <a:solidFill>
                  <a:srgbClr val="04617B"/>
                </a:solidFill>
                <a:latin typeface="Trebuchet MS"/>
                <a:cs typeface="+mn-cs"/>
              </a:rPr>
              <a:t>which </a:t>
            </a:r>
            <a:endParaRPr lang="en-GB" sz="2000" dirty="0">
              <a:solidFill>
                <a:srgbClr val="04617B"/>
              </a:solidFill>
              <a:latin typeface="Trebuchet MS"/>
              <a:cs typeface="+mn-cs"/>
            </a:endParaRPr>
          </a:p>
          <a:p>
            <a:pPr fontAlgn="auto">
              <a:spcBef>
                <a:spcPct val="20000"/>
              </a:spcBef>
              <a:spcAft>
                <a:spcPts val="0"/>
              </a:spcAft>
              <a:buClr>
                <a:srgbClr val="8064A2">
                  <a:lumMod val="75000"/>
                </a:srgbClr>
              </a:buClr>
              <a:buSzPct val="95000"/>
              <a:defRPr/>
            </a:pPr>
            <a:r>
              <a:rPr lang="en-GB" sz="2000" dirty="0">
                <a:solidFill>
                  <a:srgbClr val="04617B"/>
                </a:solidFill>
                <a:latin typeface="Trebuchet MS"/>
                <a:cs typeface="+mn-cs"/>
              </a:rPr>
              <a:t> </a:t>
            </a:r>
            <a:r>
              <a:rPr lang="en-GB" sz="2000" dirty="0">
                <a:solidFill>
                  <a:srgbClr val="04617B"/>
                </a:solidFill>
                <a:latin typeface="Trebuchet MS"/>
                <a:cs typeface="+mn-cs"/>
              </a:rPr>
              <a:t>   makes </a:t>
            </a:r>
            <a:r>
              <a:rPr lang="en-GB" sz="2000" dirty="0">
                <a:solidFill>
                  <a:srgbClr val="04617B"/>
                </a:solidFill>
                <a:latin typeface="Trebuchet MS"/>
                <a:cs typeface="+mn-cs"/>
              </a:rPr>
              <a:t>it user friendly. </a:t>
            </a:r>
            <a:endParaRPr lang="en-GB" sz="2000" dirty="0">
              <a:solidFill>
                <a:srgbClr val="04617B"/>
              </a:solidFill>
              <a:latin typeface="Trebuchet MS"/>
              <a:cs typeface="+mn-cs"/>
            </a:endParaRPr>
          </a:p>
          <a:p>
            <a:pPr fontAlgn="auto">
              <a:spcBef>
                <a:spcPct val="20000"/>
              </a:spcBef>
              <a:spcAft>
                <a:spcPts val="0"/>
              </a:spcAft>
              <a:buClr>
                <a:srgbClr val="8064A2">
                  <a:lumMod val="75000"/>
                </a:srgbClr>
              </a:buClr>
              <a:buSzPct val="95000"/>
              <a:defRPr/>
            </a:pPr>
            <a:endParaRPr lang="en-GB" sz="2000" dirty="0">
              <a:solidFill>
                <a:srgbClr val="04617B"/>
              </a:solidFill>
              <a:latin typeface="Trebuchet MS"/>
              <a:cs typeface="+mn-cs"/>
            </a:endParaRPr>
          </a:p>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srgbClr val="04617B"/>
                </a:solidFill>
                <a:latin typeface="Trebuchet MS"/>
                <a:cs typeface="+mn-cs"/>
              </a:rPr>
              <a:t>We </a:t>
            </a:r>
            <a:r>
              <a:rPr lang="en-GB" sz="2000" dirty="0">
                <a:solidFill>
                  <a:srgbClr val="04617B"/>
                </a:solidFill>
                <a:latin typeface="Trebuchet MS"/>
                <a:cs typeface="+mn-cs"/>
              </a:rPr>
              <a:t>have completed the Human Health component</a:t>
            </a:r>
          </a:p>
          <a:p>
            <a:pPr fontAlgn="auto">
              <a:spcBef>
                <a:spcPct val="20000"/>
              </a:spcBef>
              <a:spcAft>
                <a:spcPts val="0"/>
              </a:spcAft>
              <a:buClr>
                <a:srgbClr val="8064A2">
                  <a:lumMod val="75000"/>
                </a:srgbClr>
              </a:buClr>
              <a:buSzPct val="95000"/>
              <a:defRPr/>
            </a:pPr>
            <a:r>
              <a:rPr lang="en-GB" sz="2000" dirty="0">
                <a:solidFill>
                  <a:srgbClr val="04617B"/>
                </a:solidFill>
                <a:latin typeface="Trebuchet MS"/>
                <a:cs typeface="+mn-cs"/>
              </a:rPr>
              <a:t> </a:t>
            </a:r>
            <a:r>
              <a:rPr lang="en-GB" sz="2000" dirty="0">
                <a:solidFill>
                  <a:srgbClr val="04617B"/>
                </a:solidFill>
                <a:latin typeface="Trebuchet MS"/>
                <a:cs typeface="+mn-cs"/>
              </a:rPr>
              <a:t>   now </a:t>
            </a:r>
            <a:r>
              <a:rPr lang="en-GB" sz="2000" dirty="0">
                <a:solidFill>
                  <a:srgbClr val="04617B"/>
                </a:solidFill>
                <a:latin typeface="Trebuchet MS"/>
                <a:cs typeface="+mn-cs"/>
              </a:rPr>
              <a:t>and so to complete our GES we now need to </a:t>
            </a:r>
          </a:p>
          <a:p>
            <a:pPr fontAlgn="auto">
              <a:spcBef>
                <a:spcPct val="20000"/>
              </a:spcBef>
              <a:spcAft>
                <a:spcPts val="0"/>
              </a:spcAft>
              <a:buClr>
                <a:srgbClr val="8064A2">
                  <a:lumMod val="75000"/>
                </a:srgbClr>
              </a:buClr>
              <a:buSzPct val="95000"/>
              <a:defRPr/>
            </a:pPr>
            <a:r>
              <a:rPr lang="en-GB" sz="2000" dirty="0">
                <a:solidFill>
                  <a:srgbClr val="04617B"/>
                </a:solidFill>
                <a:latin typeface="Trebuchet MS"/>
                <a:cs typeface="+mn-cs"/>
              </a:rPr>
              <a:t>    look </a:t>
            </a:r>
            <a:r>
              <a:rPr lang="en-GB" sz="2000" dirty="0">
                <a:solidFill>
                  <a:srgbClr val="04617B"/>
                </a:solidFill>
                <a:latin typeface="Trebuchet MS"/>
                <a:cs typeface="+mn-cs"/>
              </a:rPr>
              <a:t>at the Environment. </a:t>
            </a:r>
          </a:p>
          <a:p>
            <a:pPr fontAlgn="auto">
              <a:spcBef>
                <a:spcPct val="20000"/>
              </a:spcBef>
              <a:spcAft>
                <a:spcPts val="0"/>
              </a:spcAft>
              <a:buClr>
                <a:srgbClr val="8064A2">
                  <a:lumMod val="75000"/>
                </a:srgbClr>
              </a:buClr>
              <a:buSzPct val="95000"/>
              <a:defRPr/>
            </a:pPr>
            <a:endParaRPr lang="en-GB" sz="2000" dirty="0">
              <a:solidFill>
                <a:srgbClr val="04617B"/>
              </a:solidFill>
              <a:latin typeface="Trebuchet MS"/>
              <a:cs typeface="+mn-cs"/>
            </a:endParaRPr>
          </a:p>
        </p:txBody>
      </p:sp>
      <p:pic>
        <p:nvPicPr>
          <p:cNvPr id="12" name="Picture 7"/>
          <p:cNvPicPr>
            <a:picLocks noChangeAspect="1" noChangeArrowheads="1"/>
          </p:cNvPicPr>
          <p:nvPr/>
        </p:nvPicPr>
        <p:blipFill>
          <a:blip r:embed="rId7"/>
          <a:srcRect/>
          <a:stretch>
            <a:fillRect/>
          </a:stretch>
        </p:blipFill>
        <p:spPr bwMode="auto">
          <a:xfrm>
            <a:off x="6403975" y="2832100"/>
            <a:ext cx="1687513" cy="2489200"/>
          </a:xfrm>
          <a:prstGeom prst="rect">
            <a:avLst/>
          </a:prstGeom>
          <a:noFill/>
          <a:ln w="9525">
            <a:noFill/>
            <a:miter lim="800000"/>
            <a:headEnd/>
            <a:tailEnd/>
          </a:ln>
        </p:spPr>
      </p:pic>
      <p:sp>
        <p:nvSpPr>
          <p:cNvPr id="48136"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468313" y="908050"/>
            <a:ext cx="7483475" cy="576263"/>
          </a:xfrm>
          <a:prstGeom prst="rect">
            <a:avLst/>
          </a:prstGeom>
          <a:noFill/>
          <a:ln>
            <a:noFill/>
          </a:ln>
          <a:extLst>
            <a:ext uri="{909E8E84-426E-40DD-AFC4-6F175D3DCCD1}"/>
            <a:ext uri="{91240B29-F687-4F45-9708-019B960494DF}"/>
          </a:extLst>
        </p:spPr>
        <p:txBody>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a:defRPr/>
            </a:pPr>
            <a:r>
              <a:rPr lang="en-GB" sz="2800" kern="0" dirty="0" smtClean="0">
                <a:solidFill>
                  <a:srgbClr val="FF6600"/>
                </a:solidFill>
              </a:rPr>
              <a:t>Contents</a:t>
            </a:r>
          </a:p>
        </p:txBody>
      </p:sp>
      <p:sp>
        <p:nvSpPr>
          <p:cNvPr id="10" name="Rectangle 3"/>
          <p:cNvSpPr txBox="1">
            <a:spLocks noChangeArrowheads="1"/>
          </p:cNvSpPr>
          <p:nvPr/>
        </p:nvSpPr>
        <p:spPr bwMode="auto">
          <a:xfrm>
            <a:off x="395288" y="1628775"/>
            <a:ext cx="7772400" cy="46243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indent="-306388" algn="l" rtl="0" eaLnBrk="0" fontAlgn="base" hangingPunct="0">
              <a:spcBef>
                <a:spcPct val="20000"/>
              </a:spcBef>
              <a:spcAft>
                <a:spcPct val="0"/>
              </a:spcAft>
              <a:defRPr sz="1600">
                <a:solidFill>
                  <a:schemeClr val="tx1"/>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a:defRPr/>
            </a:pPr>
            <a:r>
              <a:rPr lang="en-GB" sz="2400" dirty="0" smtClean="0"/>
              <a:t>Overview of the ATIEL/ATC GES mixtures approach (Alison)</a:t>
            </a:r>
          </a:p>
          <a:p>
            <a:pPr>
              <a:defRPr/>
            </a:pPr>
            <a:r>
              <a:rPr lang="en-GB" sz="2400" dirty="0" smtClean="0"/>
              <a:t>Example 1: Lubricant additive formulation (ATC) (Sara)</a:t>
            </a:r>
          </a:p>
          <a:p>
            <a:pPr>
              <a:defRPr/>
            </a:pPr>
            <a:r>
              <a:rPr lang="en-GB" sz="2400" dirty="0" smtClean="0"/>
              <a:t>Example 2: Lubricant end use formulation (ATIEL) (Alison and Joy)</a:t>
            </a:r>
          </a:p>
          <a:p>
            <a:pPr>
              <a:defRPr/>
            </a:pPr>
            <a:r>
              <a:rPr lang="en-GB" sz="2400" dirty="0" smtClean="0"/>
              <a:t>Conclusions and discussion (Sara – all)</a:t>
            </a:r>
          </a:p>
          <a:p>
            <a:pPr lvl="1">
              <a:defRPr/>
            </a:pPr>
            <a:endParaRPr lang="en-GB" sz="1800" kern="0" dirty="0" smtClean="0">
              <a:solidFill>
                <a:srgbClr val="000000"/>
              </a:solidFill>
            </a:endParaRPr>
          </a:p>
        </p:txBody>
      </p:sp>
      <p:pic>
        <p:nvPicPr>
          <p:cNvPr id="30723"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30724"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2"/>
          <a:srcRect/>
          <a:stretch>
            <a:fillRect/>
          </a:stretch>
        </p:blipFill>
        <p:spPr bwMode="auto">
          <a:xfrm>
            <a:off x="971550" y="2924175"/>
            <a:ext cx="7040563" cy="14414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3524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Environment</a:t>
            </a:r>
            <a:endParaRPr lang="en-GB" sz="2800" b="1" dirty="0">
              <a:solidFill>
                <a:srgbClr val="7030A0"/>
              </a:solidFill>
              <a:latin typeface="Trebuchet MS" panose="020B0603020202020204" pitchFamily="34" charset="0"/>
            </a:endParaRPr>
          </a:p>
        </p:txBody>
      </p:sp>
      <p:grpSp>
        <p:nvGrpSpPr>
          <p:cNvPr id="49157"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271463" y="1135063"/>
            <a:ext cx="8415337" cy="5422900"/>
          </a:xfrm>
          <a:prstGeom prst="rect">
            <a:avLst/>
          </a:prstGeom>
        </p:spPr>
        <p:txBody>
          <a:bodyPr>
            <a:spAutoFit/>
          </a:bodyPr>
          <a:lstStyle/>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prstClr val="black"/>
                </a:solidFill>
                <a:latin typeface="Trebuchet MS"/>
                <a:cs typeface="+mn-cs"/>
                <a:hlinkClick r:id="rId5"/>
              </a:rPr>
              <a:t>Document 6</a:t>
            </a:r>
            <a:r>
              <a:rPr lang="en-GB" sz="2000" dirty="0">
                <a:solidFill>
                  <a:prstClr val="black"/>
                </a:solidFill>
                <a:latin typeface="Trebuchet MS"/>
                <a:cs typeface="+mn-cs"/>
              </a:rPr>
              <a:t> </a:t>
            </a:r>
            <a:r>
              <a:rPr lang="en-GB" sz="2000" dirty="0">
                <a:solidFill>
                  <a:srgbClr val="04617B"/>
                </a:solidFill>
                <a:latin typeface="Trebuchet MS"/>
                <a:cs typeface="+mn-cs"/>
              </a:rPr>
              <a:t>provides the parameter values for a range of risk determining substances (RDSs) applied to pre-assign the appropriate GES code. If the product contains more than one listed RDS the “worst case” component should be assigned as the RDS to use for the GES.</a:t>
            </a:r>
          </a:p>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srgbClr val="04617B"/>
                </a:solidFill>
                <a:latin typeface="Trebuchet MS"/>
                <a:cs typeface="+mn-cs"/>
              </a:rPr>
              <a:t>For our example 2,6-Di-tertiary butylphenol is the RDS. </a:t>
            </a:r>
          </a:p>
          <a:p>
            <a:pPr marL="274320" indent="-274320" fontAlgn="auto">
              <a:spcBef>
                <a:spcPct val="20000"/>
              </a:spcBef>
              <a:spcAft>
                <a:spcPts val="0"/>
              </a:spcAft>
              <a:buClr>
                <a:srgbClr val="8064A2">
                  <a:lumMod val="75000"/>
                </a:srgbClr>
              </a:buClr>
              <a:buSzPct val="95000"/>
              <a:buFont typeface="Wingdings 2"/>
              <a:buChar char=""/>
              <a:defRPr/>
            </a:pPr>
            <a:endParaRPr lang="en-GB" sz="2000" dirty="0">
              <a:solidFill>
                <a:srgbClr val="04617B"/>
              </a:solidFill>
              <a:latin typeface="Trebuchet MS"/>
              <a:cs typeface="+mn-cs"/>
            </a:endParaRPr>
          </a:p>
          <a:p>
            <a:pPr marL="274320" indent="-274320" fontAlgn="auto">
              <a:spcBef>
                <a:spcPct val="20000"/>
              </a:spcBef>
              <a:spcAft>
                <a:spcPts val="0"/>
              </a:spcAft>
              <a:buClr>
                <a:srgbClr val="8064A2">
                  <a:lumMod val="75000"/>
                </a:srgbClr>
              </a:buClr>
              <a:buSzPct val="95000"/>
              <a:buFont typeface="Wingdings 2"/>
              <a:buChar char=""/>
              <a:defRPr/>
            </a:pPr>
            <a:endParaRPr lang="en-GB" sz="2000" dirty="0">
              <a:solidFill>
                <a:srgbClr val="04617B"/>
              </a:solidFill>
              <a:latin typeface="Trebuchet MS"/>
              <a:cs typeface="+mn-cs"/>
            </a:endParaRPr>
          </a:p>
          <a:p>
            <a:pPr marL="274320" indent="-274320" fontAlgn="auto">
              <a:spcBef>
                <a:spcPct val="20000"/>
              </a:spcBef>
              <a:spcAft>
                <a:spcPts val="0"/>
              </a:spcAft>
              <a:buClr>
                <a:srgbClr val="8064A2">
                  <a:lumMod val="75000"/>
                </a:srgbClr>
              </a:buClr>
              <a:buSzPct val="95000"/>
              <a:buFont typeface="Wingdings 2"/>
              <a:buChar char=""/>
              <a:defRPr/>
            </a:pPr>
            <a:endParaRPr lang="en-GB" sz="2000" dirty="0">
              <a:solidFill>
                <a:srgbClr val="04617B"/>
              </a:solidFill>
              <a:latin typeface="Trebuchet MS"/>
              <a:cs typeface="+mn-cs"/>
            </a:endParaRPr>
          </a:p>
          <a:p>
            <a:pPr marL="274320" indent="-274320" fontAlgn="auto">
              <a:spcBef>
                <a:spcPct val="20000"/>
              </a:spcBef>
              <a:spcAft>
                <a:spcPts val="0"/>
              </a:spcAft>
              <a:buClr>
                <a:srgbClr val="8064A2">
                  <a:lumMod val="75000"/>
                </a:srgbClr>
              </a:buClr>
              <a:buSzPct val="95000"/>
              <a:buFont typeface="Wingdings 2"/>
              <a:buChar char=""/>
              <a:defRPr/>
            </a:pPr>
            <a:endParaRPr lang="en-GB" sz="2000" dirty="0">
              <a:solidFill>
                <a:srgbClr val="04617B"/>
              </a:solidFill>
              <a:latin typeface="Trebuchet MS"/>
              <a:cs typeface="+mn-cs"/>
            </a:endParaRPr>
          </a:p>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srgbClr val="04617B"/>
                </a:solidFill>
                <a:latin typeface="Trebuchet MS"/>
                <a:cs typeface="+mn-cs"/>
              </a:rPr>
              <a:t>The table provides the GES code (2.2) plus  the log Kow, VP, PNECfw(aq) and biodegradability upon which the code is based.</a:t>
            </a:r>
          </a:p>
          <a:p>
            <a:pPr marL="274320" indent="-274320" fontAlgn="auto">
              <a:spcBef>
                <a:spcPct val="20000"/>
              </a:spcBef>
              <a:spcAft>
                <a:spcPts val="0"/>
              </a:spcAft>
              <a:buClr>
                <a:srgbClr val="8064A2">
                  <a:lumMod val="75000"/>
                </a:srgbClr>
              </a:buClr>
              <a:buSzPct val="95000"/>
              <a:buFont typeface="Wingdings 2"/>
              <a:buChar char=""/>
              <a:defRPr/>
            </a:pPr>
            <a:r>
              <a:rPr lang="en-GB" sz="2000" dirty="0">
                <a:solidFill>
                  <a:srgbClr val="04617B"/>
                </a:solidFill>
                <a:latin typeface="Trebuchet MS"/>
                <a:cs typeface="+mn-cs"/>
              </a:rPr>
              <a:t>In the event that the environmental RDS component is not listed the required GES Code can be found in </a:t>
            </a:r>
            <a:r>
              <a:rPr lang="en-GB" sz="2000" dirty="0">
                <a:solidFill>
                  <a:srgbClr val="04617B"/>
                </a:solidFill>
                <a:latin typeface="Trebuchet MS"/>
                <a:cs typeface="+mn-cs"/>
                <a:hlinkClick r:id="rId6"/>
              </a:rPr>
              <a:t>Document 7</a:t>
            </a:r>
            <a:r>
              <a:rPr lang="en-GB" sz="2000" dirty="0">
                <a:solidFill>
                  <a:srgbClr val="04617B"/>
                </a:solidFill>
                <a:latin typeface="Trebuchet MS"/>
                <a:cs typeface="+mn-cs"/>
              </a:rPr>
              <a:t>. </a:t>
            </a:r>
            <a:endParaRPr lang="en-GB" dirty="0">
              <a:solidFill>
                <a:prstClr val="black"/>
              </a:solidFill>
              <a:latin typeface="Trebuchet MS"/>
              <a:cs typeface="+mn-cs"/>
            </a:endParaRPr>
          </a:p>
          <a:p>
            <a:pPr marL="640080" lvl="1" indent="-246888" fontAlgn="auto">
              <a:spcBef>
                <a:spcPct val="20000"/>
              </a:spcBef>
              <a:spcAft>
                <a:spcPts val="0"/>
              </a:spcAft>
              <a:buClr>
                <a:srgbClr val="8064A2">
                  <a:lumMod val="75000"/>
                </a:srgbClr>
              </a:buClr>
              <a:buSzPct val="85000"/>
              <a:buFont typeface="Wingdings" panose="05000000000000000000" pitchFamily="2" charset="2"/>
              <a:buChar char="Ø"/>
              <a:defRPr/>
            </a:pPr>
            <a:r>
              <a:rPr lang="en-GB" sz="1600" dirty="0">
                <a:solidFill>
                  <a:prstClr val="black"/>
                </a:solidFill>
                <a:latin typeface="Trebuchet MS"/>
                <a:cs typeface="+mn-cs"/>
              </a:rPr>
              <a:t> </a:t>
            </a:r>
            <a:r>
              <a:rPr lang="en-GB" sz="1600" dirty="0">
                <a:solidFill>
                  <a:srgbClr val="8064A2">
                    <a:lumMod val="75000"/>
                  </a:srgbClr>
                </a:solidFill>
                <a:latin typeface="Trebuchet MS"/>
                <a:cs typeface="+mn-cs"/>
              </a:rPr>
              <a:t>You will need to independently determine the above values (log Kow, VP, </a:t>
            </a:r>
          </a:p>
          <a:p>
            <a:pPr marL="393192" lvl="1" fontAlgn="auto">
              <a:spcBef>
                <a:spcPct val="20000"/>
              </a:spcBef>
              <a:spcAft>
                <a:spcPts val="0"/>
              </a:spcAft>
              <a:buClr>
                <a:srgbClr val="8064A2">
                  <a:lumMod val="75000"/>
                </a:srgbClr>
              </a:buClr>
              <a:buSzPct val="85000"/>
              <a:defRPr/>
            </a:pPr>
            <a:r>
              <a:rPr lang="en-GB" sz="1600" dirty="0">
                <a:solidFill>
                  <a:srgbClr val="8064A2">
                    <a:lumMod val="75000"/>
                  </a:srgbClr>
                </a:solidFill>
                <a:latin typeface="Trebuchet MS"/>
                <a:cs typeface="+mn-cs"/>
              </a:rPr>
              <a:t>PNECfw(aq) and biodegradability for your unlisted RDS substance.</a:t>
            </a:r>
          </a:p>
        </p:txBody>
      </p:sp>
      <p:sp>
        <p:nvSpPr>
          <p:cNvPr id="15" name="Flowchart: Terminator 14"/>
          <p:cNvSpPr/>
          <p:nvPr/>
        </p:nvSpPr>
        <p:spPr>
          <a:xfrm>
            <a:off x="511175" y="4273550"/>
            <a:ext cx="7648575" cy="10795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prstClr val="white"/>
              </a:solidFill>
            </a:endParaRPr>
          </a:p>
        </p:txBody>
      </p:sp>
      <p:sp>
        <p:nvSpPr>
          <p:cNvPr id="49160"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fade">
                                      <p:cBhvr>
                                        <p:cTn id="18" dur="500"/>
                                        <p:tgtEl>
                                          <p:spTgt spid="6">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500"/>
                                        <p:tgtEl>
                                          <p:spTgt spid="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3524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Environment</a:t>
            </a:r>
            <a:endParaRPr lang="en-GB" sz="2800" b="1" dirty="0">
              <a:solidFill>
                <a:srgbClr val="7030A0"/>
              </a:solidFill>
              <a:latin typeface="Trebuchet MS" panose="020B0603020202020204" pitchFamily="34" charset="0"/>
            </a:endParaRPr>
          </a:p>
        </p:txBody>
      </p:sp>
      <p:grpSp>
        <p:nvGrpSpPr>
          <p:cNvPr id="50180"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Content Placeholder 2"/>
          <p:cNvSpPr txBox="1">
            <a:spLocks/>
          </p:cNvSpPr>
          <p:nvPr/>
        </p:nvSpPr>
        <p:spPr>
          <a:xfrm>
            <a:off x="6350" y="1268413"/>
            <a:ext cx="9137650" cy="4389437"/>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2000" dirty="0" smtClean="0">
                <a:solidFill>
                  <a:srgbClr val="04617B"/>
                </a:solidFill>
                <a:latin typeface="Trebuchet MS"/>
              </a:rPr>
              <a:t>When the correct GES Code has been identified, also use </a:t>
            </a:r>
            <a:r>
              <a:rPr lang="en-GB" sz="2000" dirty="0" smtClean="0">
                <a:solidFill>
                  <a:srgbClr val="04617B"/>
                </a:solidFill>
                <a:latin typeface="Trebuchet MS"/>
                <a:hlinkClick r:id="rId4"/>
              </a:rPr>
              <a:t>Document 7 </a:t>
            </a:r>
            <a:r>
              <a:rPr lang="en-GB" sz="2000" dirty="0" smtClean="0">
                <a:solidFill>
                  <a:srgbClr val="04617B"/>
                </a:solidFill>
                <a:latin typeface="Trebuchet MS"/>
              </a:rPr>
              <a:t>to identify the following: </a:t>
            </a:r>
          </a:p>
          <a:p>
            <a:pPr fontAlgn="auto">
              <a:spcAft>
                <a:spcPts val="0"/>
              </a:spcAft>
              <a:buClr>
                <a:srgbClr val="8064A2">
                  <a:lumMod val="75000"/>
                </a:srgbClr>
              </a:buClr>
              <a:defRPr/>
            </a:pPr>
            <a:endParaRPr lang="en-GB" sz="2000" dirty="0" smtClean="0">
              <a:solidFill>
                <a:sysClr val="windowText" lastClr="000000"/>
              </a:solidFill>
              <a:latin typeface="Trebuchet MS"/>
            </a:endParaRPr>
          </a:p>
          <a:p>
            <a:pPr fontAlgn="auto">
              <a:spcAft>
                <a:spcPts val="0"/>
              </a:spcAft>
              <a:buClr>
                <a:srgbClr val="8064A2">
                  <a:lumMod val="75000"/>
                </a:srgbClr>
              </a:buClr>
              <a:defRPr/>
            </a:pPr>
            <a:endParaRPr lang="en-GB" sz="2000" dirty="0" smtClean="0">
              <a:solidFill>
                <a:sysClr val="windowText" lastClr="000000"/>
              </a:solidFill>
              <a:latin typeface="Trebuchet MS"/>
            </a:endParaRPr>
          </a:p>
          <a:p>
            <a:pPr fontAlgn="auto">
              <a:spcAft>
                <a:spcPts val="0"/>
              </a:spcAft>
              <a:buClr>
                <a:srgbClr val="8064A2">
                  <a:lumMod val="75000"/>
                </a:srgbClr>
              </a:buClr>
              <a:defRPr/>
            </a:pPr>
            <a:endParaRPr lang="en-GB" sz="2000" dirty="0" smtClean="0">
              <a:solidFill>
                <a:sysClr val="windowText" lastClr="000000"/>
              </a:solidFill>
              <a:latin typeface="Trebuchet MS"/>
            </a:endParaRPr>
          </a:p>
          <a:p>
            <a:pPr fontAlgn="auto">
              <a:spcAft>
                <a:spcPts val="0"/>
              </a:spcAft>
              <a:buClr>
                <a:srgbClr val="8064A2">
                  <a:lumMod val="75000"/>
                </a:srgbClr>
              </a:buClr>
              <a:defRPr/>
            </a:pPr>
            <a:endParaRPr lang="en-GB" sz="2000" dirty="0" smtClean="0">
              <a:solidFill>
                <a:srgbClr val="04617B"/>
              </a:solidFill>
              <a:latin typeface="Trebuchet MS"/>
            </a:endParaRPr>
          </a:p>
          <a:p>
            <a:pPr fontAlgn="auto">
              <a:spcAft>
                <a:spcPts val="0"/>
              </a:spcAft>
              <a:buClr>
                <a:srgbClr val="8064A2">
                  <a:lumMod val="75000"/>
                </a:srgbClr>
              </a:buClr>
              <a:defRPr/>
            </a:pPr>
            <a:endParaRPr lang="en-GB" sz="2000" dirty="0" smtClean="0">
              <a:solidFill>
                <a:srgbClr val="04617B"/>
              </a:solidFill>
              <a:latin typeface="Trebuchet MS"/>
            </a:endParaRPr>
          </a:p>
          <a:p>
            <a:pPr fontAlgn="auto">
              <a:spcAft>
                <a:spcPts val="0"/>
              </a:spcAft>
              <a:buClr>
                <a:srgbClr val="8064A2">
                  <a:lumMod val="75000"/>
                </a:srgbClr>
              </a:buClr>
              <a:defRPr/>
            </a:pPr>
            <a:endParaRPr lang="en-GB" sz="2000" dirty="0" smtClean="0">
              <a:solidFill>
                <a:srgbClr val="04617B"/>
              </a:solidFill>
              <a:latin typeface="Trebuchet MS"/>
            </a:endParaRPr>
          </a:p>
          <a:p>
            <a:pPr fontAlgn="auto">
              <a:spcAft>
                <a:spcPts val="0"/>
              </a:spcAft>
              <a:buClr>
                <a:srgbClr val="8064A2">
                  <a:lumMod val="75000"/>
                </a:srgbClr>
              </a:buClr>
              <a:defRPr/>
            </a:pPr>
            <a:endParaRPr lang="en-GB" sz="2000" dirty="0" smtClean="0">
              <a:solidFill>
                <a:srgbClr val="04617B"/>
              </a:solidFill>
              <a:latin typeface="Trebuchet MS"/>
            </a:endParaRPr>
          </a:p>
          <a:p>
            <a:pPr fontAlgn="auto">
              <a:spcAft>
                <a:spcPts val="0"/>
              </a:spcAft>
              <a:buClr>
                <a:srgbClr val="8064A2">
                  <a:lumMod val="75000"/>
                </a:srgbClr>
              </a:buClr>
              <a:defRPr/>
            </a:pPr>
            <a:endParaRPr lang="en-GB" sz="2000" dirty="0" smtClean="0">
              <a:solidFill>
                <a:srgbClr val="04617B"/>
              </a:solidFill>
              <a:latin typeface="Trebuchet MS"/>
            </a:endParaRPr>
          </a:p>
          <a:p>
            <a:pPr fontAlgn="auto">
              <a:spcAft>
                <a:spcPts val="0"/>
              </a:spcAft>
              <a:buClr>
                <a:srgbClr val="8064A2">
                  <a:lumMod val="75000"/>
                </a:srgbClr>
              </a:buClr>
              <a:defRPr/>
            </a:pPr>
            <a:r>
              <a:rPr lang="en-GB" sz="2000" dirty="0" smtClean="0">
                <a:solidFill>
                  <a:srgbClr val="04617B"/>
                </a:solidFill>
                <a:latin typeface="Trebuchet MS"/>
              </a:rPr>
              <a:t>The parameters in the table are found by looking at the GES code we determined for each section. These are the values for GES 2.2.</a:t>
            </a:r>
            <a:endParaRPr lang="en-GB" sz="1800" dirty="0" smtClean="0">
              <a:solidFill>
                <a:srgbClr val="04617B"/>
              </a:solidFill>
              <a:latin typeface="Trebuchet MS"/>
            </a:endParaRPr>
          </a:p>
          <a:p>
            <a:pPr fontAlgn="auto">
              <a:spcAft>
                <a:spcPts val="0"/>
              </a:spcAft>
              <a:buClr>
                <a:srgbClr val="8064A2">
                  <a:lumMod val="75000"/>
                </a:srgbClr>
              </a:buClr>
              <a:defRPr/>
            </a:pPr>
            <a:r>
              <a:rPr lang="en-GB" sz="2000" dirty="0" smtClean="0">
                <a:solidFill>
                  <a:srgbClr val="04617B"/>
                </a:solidFill>
                <a:latin typeface="Trebuchet MS"/>
              </a:rPr>
              <a:t>The values highlighted are the values we need to input into our GES</a:t>
            </a:r>
            <a:r>
              <a:rPr lang="en-GB" sz="2000" dirty="0" smtClean="0">
                <a:solidFill>
                  <a:sysClr val="windowText" lastClr="000000"/>
                </a:solidFill>
                <a:latin typeface="Trebuchet MS"/>
              </a:rPr>
              <a:t>.</a:t>
            </a:r>
          </a:p>
          <a:p>
            <a:pPr marL="560070" lvl="2" indent="-285750" fontAlgn="auto">
              <a:spcAft>
                <a:spcPts val="0"/>
              </a:spcAft>
              <a:buClr>
                <a:srgbClr val="8064A2">
                  <a:lumMod val="75000"/>
                </a:srgbClr>
              </a:buClr>
              <a:buSzPct val="95000"/>
              <a:buFont typeface="Wingdings" panose="05000000000000000000" pitchFamily="2" charset="2"/>
              <a:buChar char="Ø"/>
              <a:defRPr/>
            </a:pPr>
            <a:r>
              <a:rPr lang="en-GB" sz="1500" dirty="0" smtClean="0">
                <a:solidFill>
                  <a:srgbClr val="8064A2">
                    <a:lumMod val="75000"/>
                  </a:srgbClr>
                </a:solidFill>
                <a:latin typeface="Trebuchet MS"/>
              </a:rPr>
              <a:t>If actual treat rate is known some values may be scaled accordingly. </a:t>
            </a:r>
            <a:endParaRPr lang="en-GB" sz="1800" dirty="0" smtClean="0">
              <a:solidFill>
                <a:srgbClr val="8064A2">
                  <a:lumMod val="75000"/>
                </a:srgbClr>
              </a:solidFill>
              <a:latin typeface="Trebuchet MS"/>
            </a:endParaRPr>
          </a:p>
          <a:p>
            <a:pPr marL="0" indent="0" fontAlgn="auto">
              <a:spcAft>
                <a:spcPts val="0"/>
              </a:spcAft>
              <a:buClr>
                <a:srgbClr val="8064A2">
                  <a:lumMod val="75000"/>
                </a:srgbClr>
              </a:buClr>
              <a:buFont typeface="Wingdings 2"/>
              <a:buNone/>
              <a:defRPr/>
            </a:pPr>
            <a:r>
              <a:rPr lang="en-GB" sz="2000" dirty="0" smtClean="0">
                <a:solidFill>
                  <a:srgbClr val="04617B"/>
                </a:solidFill>
                <a:latin typeface="Trebuchet MS"/>
              </a:rPr>
              <a:t> </a:t>
            </a:r>
          </a:p>
          <a:p>
            <a:pPr fontAlgn="auto">
              <a:spcAft>
                <a:spcPts val="0"/>
              </a:spcAft>
              <a:buClr>
                <a:srgbClr val="8064A2">
                  <a:lumMod val="75000"/>
                </a:srgbClr>
              </a:buClr>
              <a:defRPr/>
            </a:pPr>
            <a:endParaRPr lang="en-GB" sz="2000" dirty="0" smtClean="0">
              <a:solidFill>
                <a:sysClr val="windowText" lastClr="000000"/>
              </a:solidFill>
              <a:latin typeface="Trebuchet MS"/>
            </a:endParaRPr>
          </a:p>
          <a:p>
            <a:pPr marL="0" indent="0" fontAlgn="auto">
              <a:spcAft>
                <a:spcPts val="50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8064A2">
                  <a:lumMod val="75000"/>
                </a:srgbClr>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8064A2">
                  <a:lumMod val="75000"/>
                </a:srgbClr>
              </a:buClr>
              <a:buFontTx/>
              <a:buNone/>
              <a:defRPr/>
            </a:pPr>
            <a:endParaRPr lang="en-GB" sz="2000" dirty="0">
              <a:solidFill>
                <a:sysClr val="windowText" lastClr="000000"/>
              </a:solidFill>
              <a:latin typeface="Trebuchet MS" panose="020B0603020202020204" pitchFamily="34" charset="0"/>
            </a:endParaRPr>
          </a:p>
        </p:txBody>
      </p:sp>
      <p:graphicFrame>
        <p:nvGraphicFramePr>
          <p:cNvPr id="6" name="Table 5"/>
          <p:cNvGraphicFramePr>
            <a:graphicFrameLocks noGrp="1"/>
          </p:cNvGraphicFramePr>
          <p:nvPr/>
        </p:nvGraphicFramePr>
        <p:xfrm>
          <a:off x="550863" y="2133600"/>
          <a:ext cx="7981950" cy="2735263"/>
        </p:xfrm>
        <a:graphic>
          <a:graphicData uri="http://schemas.openxmlformats.org/drawingml/2006/table">
            <a:tbl>
              <a:tblPr/>
              <a:tblGrid>
                <a:gridCol w="625789"/>
                <a:gridCol w="1812180"/>
                <a:gridCol w="1616621"/>
                <a:gridCol w="925646"/>
                <a:gridCol w="3001831"/>
              </a:tblGrid>
              <a:tr h="325216">
                <a:tc>
                  <a:txBody>
                    <a:bodyPr/>
                    <a:lstStyle/>
                    <a:p>
                      <a:pPr algn="l" fontAlgn="t"/>
                      <a:r>
                        <a:rPr lang="en-GB" sz="1600" b="1" i="0" u="none" strike="noStrike" dirty="0">
                          <a:solidFill>
                            <a:srgbClr val="FFFFFF"/>
                          </a:solidFill>
                          <a:effectLst/>
                          <a:latin typeface="Calibri"/>
                        </a:rPr>
                        <a:t>GES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l" fontAlgn="t"/>
                      <a:r>
                        <a:rPr lang="en-GB" sz="1600" b="1" i="0" u="none" strike="noStrike" dirty="0">
                          <a:solidFill>
                            <a:srgbClr val="FFFFFF"/>
                          </a:solidFill>
                          <a:effectLst/>
                          <a:latin typeface="Calibri"/>
                        </a:rPr>
                        <a:t>Parameter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l" fontAlgn="t"/>
                      <a:r>
                        <a:rPr lang="en-GB" sz="1600" b="1" i="0" u="none" strike="noStrike" dirty="0">
                          <a:solidFill>
                            <a:srgbClr val="FFFFFF"/>
                          </a:solidFill>
                          <a:effectLst/>
                          <a:latin typeface="Calibri"/>
                        </a:rPr>
                        <a:t>Value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l" fontAlgn="t"/>
                      <a:r>
                        <a:rPr lang="en-GB" sz="1600" b="1" i="0" u="none" strike="noStrike" dirty="0">
                          <a:solidFill>
                            <a:srgbClr val="FFFFFF"/>
                          </a:solidFill>
                          <a:effectLst/>
                          <a:latin typeface="Calibri"/>
                        </a:rPr>
                        <a:t>Units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l" fontAlgn="t"/>
                      <a:r>
                        <a:rPr lang="en-GB" sz="1600" b="1" i="0" u="none" strike="noStrike" dirty="0">
                          <a:solidFill>
                            <a:srgbClr val="FFFFFF"/>
                          </a:solidFill>
                          <a:effectLst/>
                          <a:latin typeface="Calibri"/>
                        </a:rPr>
                        <a:t>Notes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325216">
                <a:tc>
                  <a:txBody>
                    <a:bodyPr/>
                    <a:lstStyle/>
                    <a:p>
                      <a:pPr algn="l" fontAlgn="t"/>
                      <a:r>
                        <a:rPr lang="en-GB" sz="1400" b="1" i="0" u="none" strike="noStrike" dirty="0">
                          <a:solidFill>
                            <a:srgbClr val="FFFFFF"/>
                          </a:solidFill>
                          <a:effectLst/>
                          <a:latin typeface="Arial"/>
                        </a:rPr>
                        <a:t>A</a:t>
                      </a:r>
                      <a:r>
                        <a:rPr lang="en-GB" sz="1400" b="1" i="0" u="none" strike="noStrike" baseline="-25000" dirty="0">
                          <a:solidFill>
                            <a:srgbClr val="FFFFFF"/>
                          </a:solidFill>
                          <a:effectLst/>
                          <a:latin typeface="Arial"/>
                        </a:rPr>
                        <a:t>(i)</a:t>
                      </a:r>
                      <a:endParaRPr lang="en-GB" sz="1400" b="1" i="0" u="none" strike="noStrike" dirty="0">
                        <a:solidFill>
                          <a:srgbClr val="FFFFFF"/>
                        </a:solidFill>
                        <a:effectLst/>
                        <a:latin typeface="Arial"/>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l" fontAlgn="t"/>
                      <a:r>
                        <a:rPr lang="en-GB" sz="1100" b="0" i="0" u="none" strike="noStrike" dirty="0">
                          <a:solidFill>
                            <a:srgbClr val="000000"/>
                          </a:solidFill>
                          <a:effectLst/>
                          <a:latin typeface="Arial"/>
                        </a:rPr>
                        <a:t>Release fraction (air)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5.00E-07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502">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Release fraction (water)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2.00E-10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Default value (based on 20% treat rate)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502">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STP removal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0.09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502">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Msafe RDS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66785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kg/day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502">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Msafe product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333925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kg/day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Default value (based on 20% treat rate)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502">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Treat rate (actual)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502">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Validity limit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Maximum treat rate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360">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REF EU tonnage (substance)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1.00E+04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502">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REF emission days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300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days/year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Arial"/>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0250"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9" end="9"/>
                                            </p:txEl>
                                          </p:spTgt>
                                        </p:tgtEl>
                                        <p:attrNameLst>
                                          <p:attrName>style.visibility</p:attrName>
                                        </p:attrNameLst>
                                      </p:cBhvr>
                                      <p:to>
                                        <p:strVal val="visible"/>
                                      </p:to>
                                    </p:set>
                                    <p:animEffect transition="in" filter="fade">
                                      <p:cBhvr>
                                        <p:cTn id="12" dur="500"/>
                                        <p:tgtEl>
                                          <p:spTgt spid="13">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xEl>
                                              <p:pRg st="10" end="10"/>
                                            </p:txEl>
                                          </p:spTgt>
                                        </p:tgtEl>
                                        <p:attrNameLst>
                                          <p:attrName>style.visibility</p:attrName>
                                        </p:attrNameLst>
                                      </p:cBhvr>
                                      <p:to>
                                        <p:strVal val="visible"/>
                                      </p:to>
                                    </p:set>
                                    <p:animEffect transition="in" filter="fade">
                                      <p:cBhvr>
                                        <p:cTn id="15" dur="500"/>
                                        <p:tgtEl>
                                          <p:spTgt spid="13">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1" end="11"/>
                                            </p:txEl>
                                          </p:spTgt>
                                        </p:tgtEl>
                                        <p:attrNameLst>
                                          <p:attrName>style.visibility</p:attrName>
                                        </p:attrNameLst>
                                      </p:cBhvr>
                                      <p:to>
                                        <p:strVal val="visible"/>
                                      </p:to>
                                    </p:set>
                                    <p:animEffect transition="in" filter="fade">
                                      <p:cBhvr>
                                        <p:cTn id="18"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3524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a:solidFill>
                  <a:srgbClr val="7030A0"/>
                </a:solidFill>
                <a:latin typeface="Trebuchet MS" panose="020B0603020202020204" pitchFamily="34" charset="0"/>
              </a:rPr>
              <a:t>Verification Check</a:t>
            </a:r>
          </a:p>
        </p:txBody>
      </p:sp>
      <p:grpSp>
        <p:nvGrpSpPr>
          <p:cNvPr id="51204"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1205" name="Content Placeholder 2"/>
          <p:cNvSpPr txBox="1">
            <a:spLocks/>
          </p:cNvSpPr>
          <p:nvPr/>
        </p:nvSpPr>
        <p:spPr bwMode="auto">
          <a:xfrm>
            <a:off x="6350" y="1366838"/>
            <a:ext cx="9137650" cy="4389437"/>
          </a:xfrm>
          <a:prstGeom prst="rect">
            <a:avLst/>
          </a:prstGeom>
          <a:noFill/>
          <a:ln w="9525">
            <a:noFill/>
            <a:miter lim="800000"/>
            <a:headEnd/>
            <a:tailEnd/>
          </a:ln>
        </p:spPr>
        <p:txBody>
          <a:bodyPr/>
          <a:lstStyle/>
          <a:p>
            <a:pPr marL="273050" indent="-273050">
              <a:spcBef>
                <a:spcPct val="20000"/>
              </a:spcBef>
              <a:buClr>
                <a:srgbClr val="604A7B"/>
              </a:buClr>
              <a:buSzPct val="95000"/>
              <a:buFont typeface="Wingdings 2" pitchFamily="18" charset="2"/>
              <a:buChar char=""/>
            </a:pPr>
            <a:r>
              <a:rPr lang="en-GB" sz="2400">
                <a:solidFill>
                  <a:srgbClr val="04617B"/>
                </a:solidFill>
                <a:latin typeface="Trebuchet MS" pitchFamily="34" charset="0"/>
                <a:cs typeface="Times New Roman" pitchFamily="18" charset="0"/>
              </a:rPr>
              <a:t>The GES can now be added to the extended-SDS</a:t>
            </a:r>
          </a:p>
          <a:p>
            <a:pPr marL="273050" indent="-273050">
              <a:spcBef>
                <a:spcPct val="20000"/>
              </a:spcBef>
              <a:buClr>
                <a:srgbClr val="604A7B"/>
              </a:buClr>
              <a:buSzPct val="95000"/>
              <a:buFont typeface="Wingdings 2" pitchFamily="18" charset="2"/>
              <a:buChar char=""/>
            </a:pPr>
            <a:r>
              <a:rPr lang="en-GB" sz="2400">
                <a:solidFill>
                  <a:srgbClr val="04617B"/>
                </a:solidFill>
                <a:latin typeface="Trebuchet MS" pitchFamily="34" charset="0"/>
                <a:cs typeface="Times New Roman" pitchFamily="18" charset="0"/>
              </a:rPr>
              <a:t>On receipt of component ES, carry out the verification check that the GES remains valid</a:t>
            </a:r>
          </a:p>
          <a:p>
            <a:pPr marL="273050" indent="-273050">
              <a:spcBef>
                <a:spcPct val="20000"/>
              </a:spcBef>
              <a:buClr>
                <a:srgbClr val="604A7B"/>
              </a:buClr>
              <a:buSzPct val="95000"/>
              <a:buFont typeface="Wingdings 2" pitchFamily="18" charset="2"/>
              <a:buChar char=""/>
            </a:pPr>
            <a:endParaRPr lang="en-GB" sz="2000">
              <a:solidFill>
                <a:srgbClr val="000000"/>
              </a:solidFill>
              <a:latin typeface="Trebuchet MS" pitchFamily="34" charset="0"/>
              <a:cs typeface="Times New Roman" pitchFamily="18" charset="0"/>
            </a:endParaRPr>
          </a:p>
          <a:p>
            <a:pPr marL="273050" indent="-273050">
              <a:spcBef>
                <a:spcPct val="20000"/>
              </a:spcBef>
              <a:buClr>
                <a:srgbClr val="604A7B"/>
              </a:buClr>
              <a:buSzPct val="95000"/>
              <a:buFont typeface="Wingdings 2" pitchFamily="18" charset="2"/>
              <a:buChar char=""/>
            </a:pPr>
            <a:endParaRPr lang="en-GB" sz="2000">
              <a:solidFill>
                <a:srgbClr val="000000"/>
              </a:solidFill>
              <a:latin typeface="Trebuchet MS" pitchFamily="34" charset="0"/>
              <a:cs typeface="Times New Roman" pitchFamily="18" charset="0"/>
            </a:endParaRPr>
          </a:p>
          <a:p>
            <a:pPr marL="273050" indent="-273050">
              <a:spcBef>
                <a:spcPct val="20000"/>
              </a:spcBef>
              <a:buClr>
                <a:srgbClr val="604A7B"/>
              </a:buClr>
              <a:buSzPct val="95000"/>
              <a:buFont typeface="Wingdings 2" pitchFamily="18" charset="2"/>
              <a:buChar char=""/>
            </a:pPr>
            <a:endParaRPr lang="en-GB" sz="2000">
              <a:solidFill>
                <a:srgbClr val="000000"/>
              </a:solidFill>
              <a:latin typeface="Trebuchet MS" pitchFamily="34" charset="0"/>
              <a:cs typeface="Times New Roman" pitchFamily="18" charset="0"/>
            </a:endParaRPr>
          </a:p>
          <a:p>
            <a:pPr marL="273050" indent="-273050">
              <a:spcBef>
                <a:spcPct val="20000"/>
              </a:spcBef>
              <a:buClr>
                <a:srgbClr val="604A7B"/>
              </a:buClr>
              <a:buSzPct val="95000"/>
              <a:buFont typeface="Wingdings 2" pitchFamily="18" charset="2"/>
              <a:buChar char=""/>
            </a:pPr>
            <a:endParaRPr lang="en-GB" sz="2000">
              <a:solidFill>
                <a:srgbClr val="04617B"/>
              </a:solidFill>
              <a:latin typeface="Trebuchet MS" pitchFamily="34" charset="0"/>
              <a:cs typeface="Times New Roman" pitchFamily="18" charset="0"/>
            </a:endParaRPr>
          </a:p>
          <a:p>
            <a:pPr marL="273050" indent="-273050">
              <a:spcBef>
                <a:spcPct val="20000"/>
              </a:spcBef>
              <a:buClr>
                <a:srgbClr val="604A7B"/>
              </a:buClr>
              <a:buSzPct val="95000"/>
              <a:buFont typeface="Wingdings 2" pitchFamily="18" charset="2"/>
              <a:buChar char=""/>
            </a:pPr>
            <a:endParaRPr lang="en-GB" sz="2000">
              <a:solidFill>
                <a:srgbClr val="04617B"/>
              </a:solidFill>
              <a:latin typeface="Trebuchet MS" pitchFamily="34" charset="0"/>
              <a:cs typeface="Times New Roman" pitchFamily="18" charset="0"/>
            </a:endParaRPr>
          </a:p>
          <a:p>
            <a:pPr marL="273050" indent="-273050">
              <a:spcBef>
                <a:spcPct val="20000"/>
              </a:spcBef>
              <a:buClr>
                <a:srgbClr val="604A7B"/>
              </a:buClr>
              <a:buSzPct val="95000"/>
              <a:buFont typeface="Wingdings 2" pitchFamily="18" charset="2"/>
              <a:buChar char=""/>
            </a:pPr>
            <a:endParaRPr lang="en-GB" sz="2000">
              <a:solidFill>
                <a:srgbClr val="04617B"/>
              </a:solidFill>
              <a:latin typeface="Trebuchet MS" pitchFamily="34" charset="0"/>
              <a:cs typeface="Times New Roman" pitchFamily="18" charset="0"/>
            </a:endParaRPr>
          </a:p>
          <a:p>
            <a:pPr marL="273050" indent="-273050">
              <a:spcBef>
                <a:spcPct val="20000"/>
              </a:spcBef>
              <a:buClr>
                <a:srgbClr val="604A7B"/>
              </a:buClr>
              <a:buSzPct val="95000"/>
              <a:buFont typeface="Wingdings 2" pitchFamily="18" charset="2"/>
              <a:buChar char=""/>
            </a:pPr>
            <a:endParaRPr lang="en-GB" sz="2000">
              <a:solidFill>
                <a:srgbClr val="04617B"/>
              </a:solidFill>
              <a:latin typeface="Trebuchet MS" pitchFamily="34" charset="0"/>
              <a:cs typeface="Times New Roman" pitchFamily="18" charset="0"/>
            </a:endParaRPr>
          </a:p>
        </p:txBody>
      </p:sp>
      <p:sp>
        <p:nvSpPr>
          <p:cNvPr id="51206"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pic>
        <p:nvPicPr>
          <p:cNvPr id="12" name="Picture 8"/>
          <p:cNvPicPr>
            <a:picLocks noChangeAspect="1" noChangeArrowheads="1"/>
          </p:cNvPicPr>
          <p:nvPr/>
        </p:nvPicPr>
        <p:blipFill>
          <a:blip r:embed="rId4"/>
          <a:srcRect/>
          <a:stretch>
            <a:fillRect/>
          </a:stretch>
        </p:blipFill>
        <p:spPr bwMode="auto">
          <a:xfrm>
            <a:off x="3768725" y="2892425"/>
            <a:ext cx="2171700" cy="3581400"/>
          </a:xfrm>
          <a:prstGeom prst="rect">
            <a:avLst/>
          </a:prstGeom>
          <a:noFill/>
          <a:ln w="9525">
            <a:noFill/>
            <a:miter lim="800000"/>
            <a:headEnd/>
            <a:tailEnd/>
          </a:ln>
        </p:spPr>
      </p:pic>
      <p:pic>
        <p:nvPicPr>
          <p:cNvPr id="14" name="Picture 7"/>
          <p:cNvPicPr>
            <a:picLocks noChangeAspect="1" noChangeArrowheads="1"/>
          </p:cNvPicPr>
          <p:nvPr/>
        </p:nvPicPr>
        <p:blipFill>
          <a:blip r:embed="rId5"/>
          <a:srcRect/>
          <a:stretch>
            <a:fillRect/>
          </a:stretch>
        </p:blipFill>
        <p:spPr bwMode="auto">
          <a:xfrm>
            <a:off x="2016125" y="2708275"/>
            <a:ext cx="2365375" cy="3489325"/>
          </a:xfrm>
          <a:prstGeom prst="rect">
            <a:avLst/>
          </a:prstGeom>
          <a:noFill/>
          <a:ln w="9525">
            <a:noFill/>
            <a:miter lim="800000"/>
            <a:headEnd/>
            <a:tailEnd/>
          </a:ln>
        </p:spPr>
      </p:pic>
      <p:sp>
        <p:nvSpPr>
          <p:cNvPr id="15" name="Rectangle 14"/>
          <p:cNvSpPr>
            <a:spLocks noChangeArrowheads="1"/>
          </p:cNvSpPr>
          <p:nvPr/>
        </p:nvSpPr>
        <p:spPr bwMode="auto">
          <a:xfrm>
            <a:off x="5940425" y="3552825"/>
            <a:ext cx="1714500" cy="1570038"/>
          </a:xfrm>
          <a:prstGeom prst="rect">
            <a:avLst/>
          </a:prstGeom>
          <a:noFill/>
          <a:ln w="9525">
            <a:noFill/>
            <a:miter lim="800000"/>
            <a:headEnd/>
            <a:tailEnd/>
          </a:ln>
        </p:spPr>
        <p:txBody>
          <a:bodyPr>
            <a:spAutoFit/>
          </a:bodyPr>
          <a:lstStyle/>
          <a:p>
            <a:r>
              <a:rPr lang="en-GB" sz="9600">
                <a:solidFill>
                  <a:srgbClr val="089CA3"/>
                </a:solidFill>
                <a:latin typeface="Trebuchet MS" pitchFamily="34" charset="0"/>
                <a:cs typeface="Times New Roman" pitchFamily="18" charset="0"/>
                <a:sym typeface="Wingdings" pitchFamily="2" charset="2"/>
              </a:rPr>
              <a:t></a:t>
            </a:r>
            <a:endParaRPr lang="en-GB" sz="9600">
              <a:solidFill>
                <a:srgbClr val="000000"/>
              </a:solidFill>
              <a:latin typeface="Trebuchet MS" pitchFamily="34"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006666"/>
            </a:gs>
            <a:gs pos="11000">
              <a:schemeClr val="accent5">
                <a:lumMod val="50000"/>
              </a:schemeClr>
            </a:gs>
            <a:gs pos="56000">
              <a:srgbClr val="009999"/>
            </a:gs>
            <a:gs pos="82000">
              <a:schemeClr val="bg1"/>
            </a:gs>
            <a:gs pos="90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extLst>
          </a:blip>
          <a:srcRect/>
          <a:stretch>
            <a:fillRect/>
          </a:stretch>
        </p:blipFill>
        <p:spPr bwMode="auto">
          <a:xfrm>
            <a:off x="2123728" y="0"/>
            <a:ext cx="7020272" cy="1691989"/>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Subtitle 2"/>
          <p:cNvSpPr>
            <a:spLocks noGrp="1"/>
          </p:cNvSpPr>
          <p:nvPr>
            <p:ph type="subTitle" idx="1"/>
          </p:nvPr>
        </p:nvSpPr>
        <p:spPr>
          <a:xfrm>
            <a:off x="606425" y="3836988"/>
            <a:ext cx="7854950" cy="1752600"/>
          </a:xfrm>
        </p:spPr>
        <p:txBody>
          <a:bodyPr rtlCol="0">
            <a:normAutofit/>
          </a:bodyPr>
          <a:lstStyle/>
          <a:p>
            <a:pPr fontAlgn="auto">
              <a:spcBef>
                <a:spcPct val="0"/>
              </a:spcBef>
              <a:spcAft>
                <a:spcPts val="0"/>
              </a:spcAft>
              <a:buFont typeface="Arial" panose="020B0604020202020204" pitchFamily="34" charset="0"/>
              <a:buNone/>
              <a:defRPr/>
            </a:pPr>
            <a:r>
              <a:rPr lang="en-GB" altLang="en-US" sz="2000" dirty="0">
                <a:solidFill>
                  <a:schemeClr val="bg1"/>
                </a:solidFill>
                <a:latin typeface="Trebuchet MS" panose="020B0603020202020204" pitchFamily="34" charset="0"/>
              </a:rPr>
              <a:t>Safe use information for mixtures.</a:t>
            </a:r>
          </a:p>
          <a:p>
            <a:pPr fontAlgn="auto">
              <a:spcBef>
                <a:spcPct val="0"/>
              </a:spcBef>
              <a:spcAft>
                <a:spcPts val="0"/>
              </a:spcAft>
              <a:buFont typeface="Arial" panose="020B0604020202020204" pitchFamily="34" charset="0"/>
              <a:buNone/>
              <a:defRPr/>
            </a:pPr>
            <a:r>
              <a:rPr lang="en-GB" altLang="en-US" sz="2000" dirty="0" smtClean="0">
                <a:solidFill>
                  <a:schemeClr val="bg1"/>
                </a:solidFill>
                <a:latin typeface="Trebuchet MS" panose="020B0603020202020204" pitchFamily="34" charset="0"/>
              </a:rPr>
              <a:t>ATIEL-ATC </a:t>
            </a:r>
            <a:r>
              <a:rPr lang="en-GB" altLang="en-US" sz="2000" dirty="0">
                <a:solidFill>
                  <a:schemeClr val="bg1"/>
                </a:solidFill>
                <a:latin typeface="Trebuchet MS" panose="020B0603020202020204" pitchFamily="34" charset="0"/>
              </a:rPr>
              <a:t>GES Approach</a:t>
            </a:r>
          </a:p>
          <a:p>
            <a:pPr fontAlgn="auto">
              <a:spcAft>
                <a:spcPts val="0"/>
              </a:spcAft>
              <a:buFont typeface="Arial" panose="020B0604020202020204" pitchFamily="34" charset="0"/>
              <a:buNone/>
              <a:defRPr/>
            </a:pPr>
            <a:endParaRPr lang="en-GB" dirty="0"/>
          </a:p>
        </p:txBody>
      </p:sp>
      <p:sp>
        <p:nvSpPr>
          <p:cNvPr id="11" name="Rounded Rectangle 10"/>
          <p:cNvSpPr/>
          <p:nvPr/>
        </p:nvSpPr>
        <p:spPr>
          <a:xfrm>
            <a:off x="323850" y="2133600"/>
            <a:ext cx="6769100" cy="1366838"/>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srgbClr val="7030A0"/>
              </a:solidFill>
              <a:effectLst>
                <a:outerShdw blurRad="38100" dist="25400" dir="5400000" algn="tl" rotWithShape="0">
                  <a:prstClr val="white">
                    <a:alpha val="70000"/>
                  </a:prstClr>
                </a:outerShdw>
              </a:effectLst>
              <a:latin typeface="Trebuchet MS" panose="020B0603020202020204" pitchFamily="34" charset="0"/>
            </a:endParaRPr>
          </a:p>
        </p:txBody>
      </p:sp>
      <p:sp>
        <p:nvSpPr>
          <p:cNvPr id="13" name="Title 12"/>
          <p:cNvSpPr>
            <a:spLocks noGrp="1"/>
          </p:cNvSpPr>
          <p:nvPr>
            <p:ph type="ctrTitle"/>
          </p:nvPr>
        </p:nvSpPr>
        <p:spPr>
          <a:xfrm>
            <a:off x="550863" y="2112963"/>
            <a:ext cx="7772400" cy="1470025"/>
          </a:xfrm>
        </p:spPr>
        <p:txBody>
          <a:bodyPr rtlCol="0">
            <a:normAutofit/>
          </a:bodyPr>
          <a:lstStyle/>
          <a:p>
            <a:pPr algn="l" fontAlgn="auto">
              <a:spcAft>
                <a:spcPts val="0"/>
              </a:spcAft>
              <a:defRPr/>
            </a:pPr>
            <a:r>
              <a:rPr lang="en-US" sz="4000" dirty="0" smtClean="0">
                <a:solidFill>
                  <a:srgbClr val="7030A0"/>
                </a:solidFill>
                <a:effectLst>
                  <a:outerShdw blurRad="38100" dist="25400" dir="5400000" algn="tl" rotWithShape="0">
                    <a:schemeClr val="tx1">
                      <a:alpha val="66000"/>
                    </a:schemeClr>
                  </a:outerShdw>
                </a:effectLst>
                <a:latin typeface="Trebuchet MS" panose="020B0603020202020204" pitchFamily="34" charset="0"/>
              </a:rPr>
              <a:t>ATIEL Demonstration of </a:t>
            </a:r>
            <a:br>
              <a:rPr lang="en-US" sz="4000" dirty="0" smtClean="0">
                <a:solidFill>
                  <a:srgbClr val="7030A0"/>
                </a:solidFill>
                <a:effectLst>
                  <a:outerShdw blurRad="38100" dist="25400" dir="5400000" algn="tl" rotWithShape="0">
                    <a:schemeClr val="tx1">
                      <a:alpha val="66000"/>
                    </a:schemeClr>
                  </a:outerShdw>
                </a:effectLst>
                <a:latin typeface="Trebuchet MS" panose="020B0603020202020204" pitchFamily="34" charset="0"/>
              </a:rPr>
            </a:br>
            <a:r>
              <a:rPr lang="en-US" sz="4000" dirty="0" smtClean="0">
                <a:solidFill>
                  <a:srgbClr val="7030A0"/>
                </a:solidFill>
                <a:effectLst>
                  <a:outerShdw blurRad="38100" dist="25400" dir="5400000" algn="tl" rotWithShape="0">
                    <a:schemeClr val="tx1">
                      <a:alpha val="66000"/>
                    </a:schemeClr>
                  </a:outerShdw>
                </a:effectLst>
                <a:latin typeface="Trebuchet MS" panose="020B0603020202020204" pitchFamily="34" charset="0"/>
              </a:rPr>
              <a:t>GES Example 2</a:t>
            </a:r>
            <a:endParaRPr lang="en-GB" sz="4000" dirty="0"/>
          </a:p>
        </p:txBody>
      </p:sp>
      <p:pic>
        <p:nvPicPr>
          <p:cNvPr id="17" name="Picture 2"/>
          <p:cNvPicPr>
            <a:picLocks noChangeAspect="1" noChangeArrowheads="1"/>
          </p:cNvPicPr>
          <p:nvPr/>
        </p:nvPicPr>
        <p:blipFill>
          <a:blip r:embed="rId3" cstate="print">
            <a:extLst>
              <a:ext uri="{28A0092B-C50C-407E-A947-70E740481C1C}"/>
            </a:extLst>
          </a:blip>
          <a:srcRect/>
          <a:stretch>
            <a:fillRect/>
          </a:stretch>
        </p:blipFill>
        <p:spPr bwMode="auto">
          <a:xfrm>
            <a:off x="7020272" y="5109679"/>
            <a:ext cx="2051720" cy="1610095"/>
          </a:xfrm>
          <a:prstGeom prst="rect">
            <a:avLst/>
          </a:prstGeom>
          <a:noFill/>
          <a:ln>
            <a:noFill/>
          </a:ln>
          <a:effectLst>
            <a:softEdge rad="63500"/>
          </a:effectLst>
          <a:extLst>
            <a:ext uri="{909E8E84-426E-40DD-AFC4-6F175D3DCCD1}"/>
            <a:ext uri="{91240B29-F687-4F45-9708-019B960494DF}"/>
          </a:extLst>
        </p:spPr>
      </p:pic>
      <p:sp>
        <p:nvSpPr>
          <p:cNvPr id="52231"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FFFFFF"/>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395288" y="3213100"/>
          <a:ext cx="7634287" cy="3644900"/>
        </p:xfrm>
        <a:graphic>
          <a:graphicData uri="http://schemas.openxmlformats.org/presentationml/2006/ole">
            <p:oleObj spid="_x0000_s1030" name="Document" r:id="rId3" imgW="6270608" imgH="2801661" progId="">
              <p:embed/>
            </p:oleObj>
          </a:graphicData>
        </a:graphic>
      </p:graphicFrame>
      <p:pic>
        <p:nvPicPr>
          <p:cNvPr id="23"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5" name="Picture 2"/>
          <p:cNvPicPr>
            <a:picLocks noChangeAspect="1" noChangeArrowheads="1"/>
          </p:cNvPicPr>
          <p:nvPr/>
        </p:nvPicPr>
        <p:blipFill>
          <a:blip r:embed="rId5"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203200"/>
          </a:effectLst>
          <a:extLst>
            <a:ext uri="{909E8E84-426E-40DD-AFC4-6F175D3DCCD1}"/>
            <a:ext uri="{91240B29-F687-4F45-9708-019B960494DF}"/>
          </a:extLst>
        </p:spPr>
      </p:pic>
      <p:sp>
        <p:nvSpPr>
          <p:cNvPr id="10" name="Title 1"/>
          <p:cNvSpPr txBox="1">
            <a:spLocks/>
          </p:cNvSpPr>
          <p:nvPr/>
        </p:nvSpPr>
        <p:spPr>
          <a:xfrm>
            <a:off x="395288" y="0"/>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400" b="1" dirty="0">
                <a:solidFill>
                  <a:srgbClr val="8064A2">
                    <a:lumMod val="75000"/>
                  </a:srgbClr>
                </a:solidFill>
                <a:latin typeface="Trebuchet MS" panose="020B0603020202020204" pitchFamily="34" charset="0"/>
              </a:rPr>
              <a:t>Example 2 - GES for finished </a:t>
            </a:r>
            <a:br>
              <a:rPr lang="en-GB" sz="2400" b="1" dirty="0">
                <a:solidFill>
                  <a:srgbClr val="8064A2">
                    <a:lumMod val="75000"/>
                  </a:srgbClr>
                </a:solidFill>
                <a:latin typeface="Trebuchet MS" panose="020B0603020202020204" pitchFamily="34" charset="0"/>
              </a:rPr>
            </a:br>
            <a:r>
              <a:rPr lang="en-GB" sz="2400" b="1" dirty="0">
                <a:solidFill>
                  <a:srgbClr val="8064A2">
                    <a:lumMod val="75000"/>
                  </a:srgbClr>
                </a:solidFill>
                <a:latin typeface="Trebuchet MS" panose="020B0603020202020204" pitchFamily="34" charset="0"/>
              </a:rPr>
              <a:t>lubricant product</a:t>
            </a:r>
          </a:p>
        </p:txBody>
      </p:sp>
      <p:grpSp>
        <p:nvGrpSpPr>
          <p:cNvPr id="1034"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4"/>
          <p:cNvSpPr txBox="1">
            <a:spLocks/>
          </p:cNvSpPr>
          <p:nvPr/>
        </p:nvSpPr>
        <p:spPr>
          <a:xfrm>
            <a:off x="423863" y="1311275"/>
            <a:ext cx="8229600" cy="491172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2000" dirty="0" smtClean="0">
                <a:solidFill>
                  <a:schemeClr val="accent5">
                    <a:lumMod val="50000"/>
                  </a:schemeClr>
                </a:solidFill>
                <a:latin typeface="Trebuchet MS"/>
              </a:rPr>
              <a:t>Synthetic Hydraulic Oil</a:t>
            </a:r>
          </a:p>
          <a:p>
            <a:pPr fontAlgn="auto">
              <a:spcAft>
                <a:spcPts val="0"/>
              </a:spcAft>
              <a:buClr>
                <a:srgbClr val="8064A2">
                  <a:lumMod val="75000"/>
                </a:srgbClr>
              </a:buClr>
              <a:defRPr/>
            </a:pPr>
            <a:r>
              <a:rPr lang="en-GB" sz="2000" dirty="0" smtClean="0">
                <a:solidFill>
                  <a:schemeClr val="accent5">
                    <a:lumMod val="50000"/>
                  </a:schemeClr>
                </a:solidFill>
                <a:latin typeface="Trebuchet MS"/>
              </a:rPr>
              <a:t>Classified R20 R52/53</a:t>
            </a:r>
          </a:p>
          <a:p>
            <a:pPr fontAlgn="auto">
              <a:spcAft>
                <a:spcPts val="0"/>
              </a:spcAft>
              <a:buClr>
                <a:srgbClr val="8064A2">
                  <a:lumMod val="75000"/>
                </a:srgbClr>
              </a:buClr>
              <a:defRPr/>
            </a:pPr>
            <a:r>
              <a:rPr lang="en-GB" sz="2000" dirty="0" smtClean="0">
                <a:solidFill>
                  <a:schemeClr val="accent5">
                    <a:lumMod val="50000"/>
                  </a:schemeClr>
                </a:solidFill>
                <a:latin typeface="Trebuchet MS"/>
              </a:rPr>
              <a:t>Use group B – use of lubricants and greases in vehicles and machinery (closed systems) - Industrial</a:t>
            </a:r>
          </a:p>
          <a:p>
            <a:pPr fontAlgn="auto">
              <a:spcAft>
                <a:spcPts val="0"/>
              </a:spcAft>
              <a:buClr>
                <a:srgbClr val="0BD0D9"/>
              </a:buClr>
              <a:buFont typeface="Wingdings 2"/>
              <a:buNone/>
              <a:defRPr/>
            </a:pPr>
            <a:r>
              <a:rPr lang="en-GB" sz="2000" dirty="0" smtClean="0">
                <a:solidFill>
                  <a:schemeClr val="accent5">
                    <a:lumMod val="50000"/>
                  </a:schemeClr>
                </a:solidFill>
                <a:latin typeface="Trebuchet MS"/>
              </a:rPr>
              <a:t>Information on classified components:</a:t>
            </a:r>
          </a:p>
          <a:p>
            <a:pPr fontAlgn="auto">
              <a:spcAft>
                <a:spcPts val="0"/>
              </a:spcAft>
              <a:buClr>
                <a:srgbClr val="0BD0D9"/>
              </a:buClr>
              <a:defRPr/>
            </a:pPr>
            <a:endParaRPr lang="en-US" dirty="0">
              <a:solidFill>
                <a:sysClr val="windowText" lastClr="000000"/>
              </a:solidFill>
              <a:latin typeface="Trebuchet MS"/>
            </a:endParaRPr>
          </a:p>
        </p:txBody>
      </p:sp>
      <p:sp>
        <p:nvSpPr>
          <p:cNvPr id="1036"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blinds(horizontal)">
                                      <p:cBhvr>
                                        <p:cTn id="7" dur="500"/>
                                        <p:tgtEl>
                                          <p:spTgt spid="12">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p:cNvPicPr>
            <a:picLocks noChangeAspect="1" noChangeArrowheads="1"/>
          </p:cNvPicPr>
          <p:nvPr/>
        </p:nvPicPr>
        <p:blipFill>
          <a:blip r:embed="rId2"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sp>
        <p:nvSpPr>
          <p:cNvPr id="10" name="Title 1"/>
          <p:cNvSpPr txBox="1">
            <a:spLocks/>
          </p:cNvSpPr>
          <p:nvPr/>
        </p:nvSpPr>
        <p:spPr>
          <a:xfrm>
            <a:off x="369888" y="39688"/>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400" b="1" dirty="0">
                <a:solidFill>
                  <a:srgbClr val="8064A2">
                    <a:lumMod val="75000"/>
                  </a:srgbClr>
                </a:solidFill>
                <a:latin typeface="Trebuchet MS" panose="020B0603020202020204" pitchFamily="34" charset="0"/>
              </a:rPr>
              <a:t>Example 2 - GES for finished </a:t>
            </a:r>
            <a:br>
              <a:rPr lang="en-GB" sz="2400" b="1" dirty="0">
                <a:solidFill>
                  <a:srgbClr val="8064A2">
                    <a:lumMod val="75000"/>
                  </a:srgbClr>
                </a:solidFill>
                <a:latin typeface="Trebuchet MS" panose="020B0603020202020204" pitchFamily="34" charset="0"/>
              </a:rPr>
            </a:br>
            <a:r>
              <a:rPr lang="en-GB" sz="2400" b="1" dirty="0">
                <a:solidFill>
                  <a:srgbClr val="8064A2">
                    <a:lumMod val="75000"/>
                  </a:srgbClr>
                </a:solidFill>
                <a:latin typeface="Trebuchet MS" panose="020B0603020202020204" pitchFamily="34" charset="0"/>
              </a:rPr>
              <a:t>lubricant product</a:t>
            </a:r>
          </a:p>
        </p:txBody>
      </p:sp>
      <p:grpSp>
        <p:nvGrpSpPr>
          <p:cNvPr id="55300"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4"/>
          <p:cNvSpPr txBox="1">
            <a:spLocks/>
          </p:cNvSpPr>
          <p:nvPr/>
        </p:nvSpPr>
        <p:spPr>
          <a:xfrm>
            <a:off x="942975" y="1700213"/>
            <a:ext cx="8229600" cy="491172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Bef>
                <a:spcPts val="0"/>
              </a:spcBef>
              <a:spcAft>
                <a:spcPts val="0"/>
              </a:spcAft>
              <a:buClrTx/>
              <a:buSzTx/>
              <a:buFont typeface="Wingdings 2"/>
              <a:buNone/>
              <a:defRPr/>
            </a:pPr>
            <a:r>
              <a:rPr lang="en-GB" sz="2800" b="1" dirty="0">
                <a:solidFill>
                  <a:schemeClr val="accent5">
                    <a:lumMod val="50000"/>
                  </a:schemeClr>
                </a:solidFill>
                <a:latin typeface="Trebuchet MS"/>
              </a:rPr>
              <a:t>Action 1: </a:t>
            </a:r>
            <a:r>
              <a:rPr lang="en-GB" sz="2800" dirty="0">
                <a:solidFill>
                  <a:schemeClr val="accent5">
                    <a:lumMod val="50000"/>
                  </a:schemeClr>
                </a:solidFill>
                <a:latin typeface="Trebuchet MS"/>
              </a:rPr>
              <a:t>Assign relevant GES to </a:t>
            </a:r>
          </a:p>
          <a:p>
            <a:pPr marL="0" indent="0" fontAlgn="auto">
              <a:spcBef>
                <a:spcPts val="0"/>
              </a:spcBef>
              <a:spcAft>
                <a:spcPts val="0"/>
              </a:spcAft>
              <a:buClrTx/>
              <a:buSzTx/>
              <a:buFont typeface="Wingdings 2"/>
              <a:buNone/>
              <a:defRPr/>
            </a:pPr>
            <a:r>
              <a:rPr lang="en-GB" sz="2800" dirty="0">
                <a:solidFill>
                  <a:schemeClr val="accent5">
                    <a:lumMod val="50000"/>
                  </a:schemeClr>
                </a:solidFill>
                <a:latin typeface="Trebuchet MS"/>
              </a:rPr>
              <a:t>products, if appropriate </a:t>
            </a:r>
          </a:p>
          <a:p>
            <a:pPr marL="0" indent="0" fontAlgn="auto">
              <a:spcBef>
                <a:spcPts val="0"/>
              </a:spcBef>
              <a:spcAft>
                <a:spcPts val="0"/>
              </a:spcAft>
              <a:buClrTx/>
              <a:buSzTx/>
              <a:buFont typeface="Wingdings 2"/>
              <a:buNone/>
              <a:defRPr/>
            </a:pPr>
            <a:endParaRPr lang="en-GB" sz="2800" dirty="0">
              <a:solidFill>
                <a:schemeClr val="accent5">
                  <a:lumMod val="50000"/>
                </a:schemeClr>
              </a:solidFill>
              <a:latin typeface="Trebuchet MS"/>
            </a:endParaRPr>
          </a:p>
          <a:p>
            <a:pPr marL="0" indent="0" fontAlgn="auto">
              <a:spcBef>
                <a:spcPts val="0"/>
              </a:spcBef>
              <a:spcAft>
                <a:spcPts val="0"/>
              </a:spcAft>
              <a:buClrTx/>
              <a:buSzTx/>
              <a:buFont typeface="Wingdings 2"/>
              <a:buNone/>
              <a:defRPr/>
            </a:pPr>
            <a:r>
              <a:rPr lang="en-GB" sz="2800" b="1" dirty="0">
                <a:solidFill>
                  <a:schemeClr val="accent5">
                    <a:lumMod val="50000"/>
                  </a:schemeClr>
                </a:solidFill>
                <a:latin typeface="Trebuchet MS"/>
              </a:rPr>
              <a:t>Action 2: </a:t>
            </a:r>
            <a:r>
              <a:rPr lang="en-GB" sz="2800" dirty="0">
                <a:solidFill>
                  <a:schemeClr val="accent5">
                    <a:lumMod val="50000"/>
                  </a:schemeClr>
                </a:solidFill>
                <a:latin typeface="Trebuchet MS"/>
              </a:rPr>
              <a:t>Verify contents of the GES</a:t>
            </a:r>
          </a:p>
          <a:p>
            <a:pPr marL="0" indent="0" fontAlgn="auto">
              <a:spcBef>
                <a:spcPts val="0"/>
              </a:spcBef>
              <a:spcAft>
                <a:spcPts val="0"/>
              </a:spcAft>
              <a:buClrTx/>
              <a:buSzTx/>
              <a:buFont typeface="Wingdings 2"/>
              <a:buNone/>
              <a:defRPr/>
            </a:pPr>
            <a:r>
              <a:rPr lang="en-GB" sz="2800" dirty="0">
                <a:solidFill>
                  <a:schemeClr val="accent5">
                    <a:lumMod val="50000"/>
                  </a:schemeClr>
                </a:solidFill>
                <a:latin typeface="Trebuchet MS"/>
              </a:rPr>
              <a:t>By checking against the incoming raw</a:t>
            </a:r>
          </a:p>
          <a:p>
            <a:pPr marL="0" indent="0" fontAlgn="auto">
              <a:spcBef>
                <a:spcPts val="0"/>
              </a:spcBef>
              <a:spcAft>
                <a:spcPts val="0"/>
              </a:spcAft>
              <a:buClrTx/>
              <a:buSzTx/>
              <a:buFont typeface="Wingdings 2"/>
              <a:buNone/>
              <a:defRPr/>
            </a:pPr>
            <a:r>
              <a:rPr lang="en-GB" sz="2800" dirty="0">
                <a:solidFill>
                  <a:schemeClr val="accent5">
                    <a:lumMod val="50000"/>
                  </a:schemeClr>
                </a:solidFill>
                <a:latin typeface="Trebuchet MS"/>
              </a:rPr>
              <a:t>Material/component ES details</a:t>
            </a:r>
          </a:p>
          <a:p>
            <a:pPr fontAlgn="auto">
              <a:spcAft>
                <a:spcPts val="0"/>
              </a:spcAft>
              <a:buClr>
                <a:srgbClr val="0BD0D9"/>
              </a:buClr>
              <a:defRPr/>
            </a:pPr>
            <a:endParaRPr lang="en-US" dirty="0">
              <a:solidFill>
                <a:sysClr val="windowText" lastClr="000000"/>
              </a:solidFill>
              <a:latin typeface="Trebuchet MS"/>
            </a:endParaRPr>
          </a:p>
        </p:txBody>
      </p:sp>
      <p:sp>
        <p:nvSpPr>
          <p:cNvPr id="55302"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p:cNvPicPr>
            <a:picLocks noChangeAspect="1" noChangeArrowheads="1"/>
          </p:cNvPicPr>
          <p:nvPr/>
        </p:nvPicPr>
        <p:blipFill>
          <a:blip r:embed="rId2"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sp>
        <p:nvSpPr>
          <p:cNvPr id="10" name="Title 1"/>
          <p:cNvSpPr txBox="1">
            <a:spLocks/>
          </p:cNvSpPr>
          <p:nvPr/>
        </p:nvSpPr>
        <p:spPr>
          <a:xfrm>
            <a:off x="395288" y="0"/>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400" b="1" dirty="0">
                <a:solidFill>
                  <a:srgbClr val="8064A2">
                    <a:lumMod val="75000"/>
                  </a:srgbClr>
                </a:solidFill>
                <a:latin typeface="Trebuchet MS" panose="020B0603020202020204" pitchFamily="34" charset="0"/>
              </a:rPr>
              <a:t>Example 2 - GES for finished </a:t>
            </a:r>
            <a:br>
              <a:rPr lang="en-GB" sz="2400" b="1" dirty="0">
                <a:solidFill>
                  <a:srgbClr val="8064A2">
                    <a:lumMod val="75000"/>
                  </a:srgbClr>
                </a:solidFill>
                <a:latin typeface="Trebuchet MS" panose="020B0603020202020204" pitchFamily="34" charset="0"/>
              </a:rPr>
            </a:br>
            <a:r>
              <a:rPr lang="en-GB" sz="2400" b="1" dirty="0">
                <a:solidFill>
                  <a:srgbClr val="8064A2">
                    <a:lumMod val="75000"/>
                  </a:srgbClr>
                </a:solidFill>
                <a:latin typeface="Trebuchet MS" panose="020B0603020202020204" pitchFamily="34" charset="0"/>
              </a:rPr>
              <a:t>lubricant product</a:t>
            </a:r>
          </a:p>
        </p:txBody>
      </p:sp>
      <p:grpSp>
        <p:nvGrpSpPr>
          <p:cNvPr id="56324"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4"/>
          <p:cNvSpPr txBox="1">
            <a:spLocks/>
          </p:cNvSpPr>
          <p:nvPr/>
        </p:nvSpPr>
        <p:spPr>
          <a:xfrm>
            <a:off x="469900" y="1773238"/>
            <a:ext cx="8229600" cy="491172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Bef>
                <a:spcPts val="0"/>
              </a:spcBef>
              <a:spcAft>
                <a:spcPts val="0"/>
              </a:spcAft>
              <a:buClrTx/>
              <a:buSzTx/>
              <a:buFont typeface="Wingdings 2"/>
              <a:buNone/>
              <a:defRPr/>
            </a:pPr>
            <a:r>
              <a:rPr lang="en-GB" sz="2800" dirty="0">
                <a:solidFill>
                  <a:srgbClr val="006666"/>
                </a:solidFill>
                <a:latin typeface="Trebuchet MS"/>
              </a:rPr>
              <a:t>Allocate lubricant products to </a:t>
            </a:r>
            <a:endParaRPr lang="en-GB" sz="2800" dirty="0" smtClean="0">
              <a:solidFill>
                <a:srgbClr val="006666"/>
              </a:solidFill>
              <a:latin typeface="Trebuchet MS"/>
            </a:endParaRPr>
          </a:p>
          <a:p>
            <a:pPr marL="0" indent="0" fontAlgn="auto">
              <a:spcBef>
                <a:spcPts val="0"/>
              </a:spcBef>
              <a:spcAft>
                <a:spcPts val="0"/>
              </a:spcAft>
              <a:buClrTx/>
              <a:buSzTx/>
              <a:buFont typeface="Wingdings 2"/>
              <a:buNone/>
              <a:defRPr/>
            </a:pPr>
            <a:r>
              <a:rPr lang="en-GB" sz="2800" dirty="0" smtClean="0">
                <a:solidFill>
                  <a:srgbClr val="006666"/>
                </a:solidFill>
                <a:latin typeface="Trebuchet MS"/>
              </a:rPr>
              <a:t>ATIEL/ATC </a:t>
            </a:r>
            <a:r>
              <a:rPr lang="en-GB" sz="2800" dirty="0">
                <a:solidFill>
                  <a:srgbClr val="006666"/>
                </a:solidFill>
                <a:latin typeface="Trebuchet MS"/>
              </a:rPr>
              <a:t>Use groups</a:t>
            </a:r>
            <a:endParaRPr lang="en-GB" sz="2800" dirty="0" smtClean="0">
              <a:solidFill>
                <a:srgbClr val="006666"/>
              </a:solidFill>
              <a:latin typeface="Trebuchet MS"/>
            </a:endParaRPr>
          </a:p>
          <a:p>
            <a:pPr fontAlgn="auto">
              <a:spcAft>
                <a:spcPts val="0"/>
              </a:spcAft>
              <a:buClr>
                <a:srgbClr val="0BD0D9"/>
              </a:buClr>
              <a:defRPr/>
            </a:pPr>
            <a:endParaRPr lang="en-US" sz="2400" dirty="0">
              <a:solidFill>
                <a:sysClr val="windowText" lastClr="000000"/>
              </a:solidFill>
              <a:latin typeface="Trebuchet MS"/>
            </a:endParaRPr>
          </a:p>
        </p:txBody>
      </p:sp>
      <p:pic>
        <p:nvPicPr>
          <p:cNvPr id="56326" name="Picture 8" descr="Step 1.jpg"/>
          <p:cNvPicPr>
            <a:picLocks noChangeAspect="1"/>
          </p:cNvPicPr>
          <p:nvPr/>
        </p:nvPicPr>
        <p:blipFill>
          <a:blip r:embed="rId4"/>
          <a:srcRect/>
          <a:stretch>
            <a:fillRect/>
          </a:stretch>
        </p:blipFill>
        <p:spPr bwMode="auto">
          <a:xfrm>
            <a:off x="6192838" y="1196975"/>
            <a:ext cx="2687637" cy="2016125"/>
          </a:xfrm>
          <a:prstGeom prst="rect">
            <a:avLst/>
          </a:prstGeom>
          <a:noFill/>
          <a:ln w="9525">
            <a:noFill/>
            <a:miter lim="800000"/>
            <a:headEnd/>
            <a:tailEnd/>
          </a:ln>
        </p:spPr>
      </p:pic>
      <p:cxnSp>
        <p:nvCxnSpPr>
          <p:cNvPr id="11" name="Straight Arrow Connector 10"/>
          <p:cNvCxnSpPr/>
          <p:nvPr/>
        </p:nvCxnSpPr>
        <p:spPr>
          <a:xfrm flipV="1">
            <a:off x="5727700" y="1782763"/>
            <a:ext cx="647700" cy="5048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Content Placeholder 5"/>
          <p:cNvSpPr>
            <a:spLocks noGrp="1"/>
          </p:cNvSpPr>
          <p:nvPr>
            <p:ph idx="1"/>
          </p:nvPr>
        </p:nvSpPr>
        <p:spPr>
          <a:xfrm>
            <a:off x="388938" y="2781300"/>
            <a:ext cx="8229600" cy="4389438"/>
          </a:xfrm>
        </p:spPr>
        <p:txBody>
          <a:bodyPr rtlCol="0">
            <a:normAutofit/>
          </a:bodyPr>
          <a:lstStyle/>
          <a:p>
            <a:pPr fontAlgn="auto">
              <a:spcAft>
                <a:spcPts val="0"/>
              </a:spcAft>
              <a:buFont typeface="Arial" panose="020B0604020202020204" pitchFamily="34" charset="0"/>
              <a:buChar char="•"/>
              <a:defRPr/>
            </a:pPr>
            <a:endParaRPr lang="en-GB" sz="2400" dirty="0" smtClean="0"/>
          </a:p>
          <a:p>
            <a:pPr fontAlgn="auto">
              <a:spcAft>
                <a:spcPts val="0"/>
              </a:spcAft>
              <a:buClr>
                <a:schemeClr val="accent4">
                  <a:lumMod val="75000"/>
                </a:schemeClr>
              </a:buClr>
              <a:buFont typeface="Wingdings 2" panose="05020102010507070707" pitchFamily="18" charset="2"/>
              <a:buChar char=""/>
              <a:defRPr/>
            </a:pPr>
            <a:r>
              <a:rPr lang="en-GB" sz="2400" dirty="0" smtClean="0">
                <a:solidFill>
                  <a:srgbClr val="006666"/>
                </a:solidFill>
                <a:latin typeface="Trebuchet MS" panose="020B0603020202020204" pitchFamily="34" charset="0"/>
              </a:rPr>
              <a:t>From Document 2:</a:t>
            </a:r>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None/>
              <a:defRPr/>
            </a:pPr>
            <a:r>
              <a:rPr lang="en-GB" dirty="0" smtClean="0"/>
              <a:t> </a:t>
            </a:r>
            <a:endParaRPr lang="en-GB" dirty="0"/>
          </a:p>
        </p:txBody>
      </p:sp>
      <p:pic>
        <p:nvPicPr>
          <p:cNvPr id="14" name="Picture 3"/>
          <p:cNvPicPr>
            <a:picLocks noChangeAspect="1" noChangeArrowheads="1"/>
          </p:cNvPicPr>
          <p:nvPr/>
        </p:nvPicPr>
        <p:blipFill>
          <a:blip r:embed="rId5"/>
          <a:srcRect/>
          <a:stretch>
            <a:fillRect/>
          </a:stretch>
        </p:blipFill>
        <p:spPr bwMode="auto">
          <a:xfrm>
            <a:off x="477838" y="4027488"/>
            <a:ext cx="7993062" cy="1871662"/>
          </a:xfrm>
          <a:prstGeom prst="rect">
            <a:avLst/>
          </a:prstGeom>
          <a:noFill/>
          <a:ln w="9525">
            <a:noFill/>
            <a:miter lim="800000"/>
            <a:headEnd/>
            <a:tailEnd/>
          </a:ln>
        </p:spPr>
      </p:pic>
      <p:sp>
        <p:nvSpPr>
          <p:cNvPr id="56330"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p:cNvPicPr>
            <a:picLocks noChangeAspect="1" noChangeArrowheads="1"/>
          </p:cNvPicPr>
          <p:nvPr/>
        </p:nvPicPr>
        <p:blipFill>
          <a:blip r:embed="rId2"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366713" y="1587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400" b="1" dirty="0">
                <a:solidFill>
                  <a:srgbClr val="8064A2">
                    <a:lumMod val="75000"/>
                  </a:srgbClr>
                </a:solidFill>
                <a:latin typeface="Trebuchet MS" panose="020B0603020202020204" pitchFamily="34" charset="0"/>
              </a:rPr>
              <a:t>Example 2 - GES for finished </a:t>
            </a:r>
            <a:br>
              <a:rPr lang="en-GB" sz="2400" b="1" dirty="0">
                <a:solidFill>
                  <a:srgbClr val="8064A2">
                    <a:lumMod val="75000"/>
                  </a:srgbClr>
                </a:solidFill>
                <a:latin typeface="Trebuchet MS" panose="020B0603020202020204" pitchFamily="34" charset="0"/>
              </a:rPr>
            </a:br>
            <a:r>
              <a:rPr lang="en-GB" sz="2400" b="1" dirty="0">
                <a:solidFill>
                  <a:srgbClr val="8064A2">
                    <a:lumMod val="75000"/>
                  </a:srgbClr>
                </a:solidFill>
                <a:latin typeface="Trebuchet MS" panose="020B0603020202020204" pitchFamily="34" charset="0"/>
              </a:rPr>
              <a:t>lubricant product</a:t>
            </a:r>
          </a:p>
        </p:txBody>
      </p:sp>
      <p:grpSp>
        <p:nvGrpSpPr>
          <p:cNvPr id="57347"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4"/>
          <p:cNvSpPr txBox="1">
            <a:spLocks/>
          </p:cNvSpPr>
          <p:nvPr/>
        </p:nvSpPr>
        <p:spPr>
          <a:xfrm>
            <a:off x="109538" y="1557338"/>
            <a:ext cx="8229600" cy="491172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Bef>
                <a:spcPts val="0"/>
              </a:spcBef>
              <a:spcAft>
                <a:spcPts val="0"/>
              </a:spcAft>
              <a:buClrTx/>
              <a:buSzTx/>
              <a:buFont typeface="Wingdings 2"/>
              <a:buNone/>
              <a:defRPr/>
            </a:pPr>
            <a:r>
              <a:rPr lang="en-GB" sz="2800" dirty="0">
                <a:solidFill>
                  <a:srgbClr val="006666"/>
                </a:solidFill>
                <a:latin typeface="Trebuchet MS"/>
              </a:rPr>
              <a:t>Allocate lubricant products to </a:t>
            </a:r>
            <a:endParaRPr lang="en-GB" sz="2800" dirty="0" smtClean="0">
              <a:solidFill>
                <a:srgbClr val="006666"/>
              </a:solidFill>
              <a:latin typeface="Trebuchet MS"/>
            </a:endParaRPr>
          </a:p>
          <a:p>
            <a:pPr marL="0" indent="0" fontAlgn="auto">
              <a:spcBef>
                <a:spcPts val="0"/>
              </a:spcBef>
              <a:spcAft>
                <a:spcPts val="0"/>
              </a:spcAft>
              <a:buClrTx/>
              <a:buSzTx/>
              <a:buFont typeface="Wingdings 2"/>
              <a:buNone/>
              <a:defRPr/>
            </a:pPr>
            <a:r>
              <a:rPr lang="en-GB" sz="2800" dirty="0" smtClean="0">
                <a:solidFill>
                  <a:srgbClr val="006666"/>
                </a:solidFill>
                <a:latin typeface="Trebuchet MS"/>
              </a:rPr>
              <a:t>ATIEL/ATC </a:t>
            </a:r>
            <a:r>
              <a:rPr lang="en-GB" sz="2800" dirty="0">
                <a:solidFill>
                  <a:srgbClr val="006666"/>
                </a:solidFill>
                <a:latin typeface="Trebuchet MS"/>
              </a:rPr>
              <a:t>Use groups</a:t>
            </a:r>
            <a:endParaRPr lang="en-GB" sz="2800" dirty="0" smtClean="0">
              <a:solidFill>
                <a:srgbClr val="006666"/>
              </a:solidFill>
              <a:latin typeface="Trebuchet MS"/>
            </a:endParaRPr>
          </a:p>
          <a:p>
            <a:pPr fontAlgn="auto">
              <a:spcAft>
                <a:spcPts val="0"/>
              </a:spcAft>
              <a:buClr>
                <a:srgbClr val="0BD0D9"/>
              </a:buClr>
              <a:defRPr/>
            </a:pPr>
            <a:endParaRPr lang="en-US" sz="2400" dirty="0">
              <a:solidFill>
                <a:sysClr val="windowText" lastClr="000000"/>
              </a:solidFill>
              <a:latin typeface="Trebuchet MS"/>
            </a:endParaRPr>
          </a:p>
        </p:txBody>
      </p:sp>
      <p:pic>
        <p:nvPicPr>
          <p:cNvPr id="57349" name="Picture 8" descr="Step 1.jpg"/>
          <p:cNvPicPr>
            <a:picLocks noChangeAspect="1"/>
          </p:cNvPicPr>
          <p:nvPr/>
        </p:nvPicPr>
        <p:blipFill>
          <a:blip r:embed="rId3"/>
          <a:srcRect/>
          <a:stretch>
            <a:fillRect/>
          </a:stretch>
        </p:blipFill>
        <p:spPr bwMode="auto">
          <a:xfrm>
            <a:off x="5924550" y="1095375"/>
            <a:ext cx="2687638" cy="2016125"/>
          </a:xfrm>
          <a:prstGeom prst="rect">
            <a:avLst/>
          </a:prstGeom>
          <a:noFill/>
          <a:ln w="9525">
            <a:noFill/>
            <a:miter lim="800000"/>
            <a:headEnd/>
            <a:tailEnd/>
          </a:ln>
        </p:spPr>
      </p:pic>
      <p:cxnSp>
        <p:nvCxnSpPr>
          <p:cNvPr id="11" name="Straight Arrow Connector 10"/>
          <p:cNvCxnSpPr/>
          <p:nvPr/>
        </p:nvCxnSpPr>
        <p:spPr>
          <a:xfrm flipV="1">
            <a:off x="5076825" y="1844675"/>
            <a:ext cx="1223963" cy="3603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Content Placeholder 5"/>
          <p:cNvSpPr>
            <a:spLocks noGrp="1"/>
          </p:cNvSpPr>
          <p:nvPr>
            <p:ph idx="1"/>
          </p:nvPr>
        </p:nvSpPr>
        <p:spPr>
          <a:xfrm>
            <a:off x="388938" y="2781300"/>
            <a:ext cx="8229600" cy="4389438"/>
          </a:xfrm>
        </p:spPr>
        <p:txBody>
          <a:bodyPr rtlCol="0">
            <a:normAutofit/>
          </a:bodyPr>
          <a:lstStyle/>
          <a:p>
            <a:pPr fontAlgn="auto">
              <a:spcAft>
                <a:spcPts val="0"/>
              </a:spcAft>
              <a:buClr>
                <a:schemeClr val="accent4">
                  <a:lumMod val="75000"/>
                </a:schemeClr>
              </a:buClr>
              <a:buFont typeface="Wingdings 2" panose="05020102010507070707" pitchFamily="18" charset="2"/>
              <a:buChar char=""/>
              <a:defRPr/>
            </a:pPr>
            <a:r>
              <a:rPr lang="en-GB" sz="2000" dirty="0" smtClean="0">
                <a:solidFill>
                  <a:srgbClr val="006666"/>
                </a:solidFill>
                <a:latin typeface="Trebuchet MS" panose="020B0603020202020204" pitchFamily="34" charset="0"/>
              </a:rPr>
              <a:t>From </a:t>
            </a:r>
            <a:r>
              <a:rPr lang="en-GB" sz="2000" dirty="0">
                <a:solidFill>
                  <a:srgbClr val="006666"/>
                </a:solidFill>
                <a:latin typeface="Trebuchet MS" panose="020B0603020202020204" pitchFamily="34" charset="0"/>
              </a:rPr>
              <a:t>Document 3: Use Group B(</a:t>
            </a:r>
            <a:r>
              <a:rPr lang="en-GB" sz="2000" dirty="0" err="1">
                <a:solidFill>
                  <a:srgbClr val="006666"/>
                </a:solidFill>
                <a:latin typeface="Trebuchet MS" panose="020B0603020202020204" pitchFamily="34" charset="0"/>
              </a:rPr>
              <a:t>i</a:t>
            </a:r>
            <a:r>
              <a:rPr lang="en-GB" sz="2000" dirty="0">
                <a:solidFill>
                  <a:srgbClr val="006666"/>
                </a:solidFill>
                <a:latin typeface="Trebuchet MS" panose="020B0603020202020204" pitchFamily="34" charset="0"/>
              </a:rPr>
              <a:t>) – General industrial use of lubricants and greases in vehicles or machinery (closed systems) - Industrial</a:t>
            </a:r>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Char char="•"/>
              <a:defRPr/>
            </a:pPr>
            <a:endParaRPr lang="en-GB" dirty="0" smtClean="0"/>
          </a:p>
          <a:p>
            <a:pPr fontAlgn="auto">
              <a:spcAft>
                <a:spcPts val="0"/>
              </a:spcAft>
              <a:buFont typeface="Arial" panose="020B0604020202020204" pitchFamily="34" charset="0"/>
              <a:buNone/>
              <a:defRPr/>
            </a:pPr>
            <a:r>
              <a:rPr lang="en-GB" dirty="0" smtClean="0"/>
              <a:t> </a:t>
            </a:r>
            <a:endParaRPr lang="en-GB" dirty="0"/>
          </a:p>
        </p:txBody>
      </p:sp>
      <p:pic>
        <p:nvPicPr>
          <p:cNvPr id="15" name="Picture 2"/>
          <p:cNvPicPr>
            <a:picLocks noChangeAspect="1" noChangeArrowheads="1"/>
          </p:cNvPicPr>
          <p:nvPr/>
        </p:nvPicPr>
        <p:blipFill>
          <a:blip r:embed="rId4"/>
          <a:srcRect/>
          <a:stretch>
            <a:fillRect/>
          </a:stretch>
        </p:blipFill>
        <p:spPr bwMode="auto">
          <a:xfrm>
            <a:off x="109538" y="3860800"/>
            <a:ext cx="8940800" cy="2520950"/>
          </a:xfrm>
          <a:prstGeom prst="rect">
            <a:avLst/>
          </a:prstGeom>
          <a:noFill/>
          <a:ln w="9525">
            <a:noFill/>
            <a:miter lim="800000"/>
            <a:headEnd/>
            <a:tailEnd/>
          </a:ln>
        </p:spPr>
      </p:pic>
      <p:sp>
        <p:nvSpPr>
          <p:cNvPr id="16" name="Oval 15"/>
          <p:cNvSpPr/>
          <p:nvPr/>
        </p:nvSpPr>
        <p:spPr>
          <a:xfrm>
            <a:off x="0" y="4221163"/>
            <a:ext cx="2627313" cy="1511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5" name="Picture 2"/>
          <p:cNvPicPr>
            <a:picLocks noChangeAspect="1" noChangeArrowheads="1"/>
          </p:cNvPicPr>
          <p:nvPr/>
        </p:nvPicPr>
        <p:blipFill>
          <a:blip r:embed="rId5"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52400"/>
          </a:effectLst>
          <a:extLst>
            <a:ext uri="{909E8E84-426E-40DD-AFC4-6F175D3DCCD1}"/>
            <a:ext uri="{91240B29-F687-4F45-9708-019B960494DF}"/>
          </a:extLst>
        </p:spPr>
      </p:pic>
      <p:sp>
        <p:nvSpPr>
          <p:cNvPr id="57355"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p:cNvPicPr>
            <a:picLocks noChangeAspect="1" noChangeArrowheads="1"/>
          </p:cNvPicPr>
          <p:nvPr/>
        </p:nvPicPr>
        <p:blipFill>
          <a:blip r:embed="rId2"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306388" y="931863"/>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600" dirty="0" smtClean="0">
                <a:solidFill>
                  <a:srgbClr val="006666"/>
                </a:solidFill>
                <a:latin typeface="Trebuchet MS" panose="020B0603020202020204" pitchFamily="34" charset="0"/>
              </a:rPr>
              <a:t>Is </a:t>
            </a:r>
            <a:r>
              <a:rPr lang="en-GB" sz="2600" dirty="0">
                <a:solidFill>
                  <a:srgbClr val="006666"/>
                </a:solidFill>
                <a:latin typeface="Trebuchet MS" panose="020B0603020202020204" pitchFamily="34" charset="0"/>
              </a:rPr>
              <a:t>the product </a:t>
            </a:r>
            <a:r>
              <a:rPr lang="en-GB" sz="2600" dirty="0" smtClean="0">
                <a:solidFill>
                  <a:srgbClr val="006666"/>
                </a:solidFill>
                <a:latin typeface="Trebuchet MS" panose="020B0603020202020204" pitchFamily="34" charset="0"/>
              </a:rPr>
              <a:t>classified for human </a:t>
            </a:r>
          </a:p>
          <a:p>
            <a:pPr fontAlgn="auto">
              <a:spcAft>
                <a:spcPts val="0"/>
              </a:spcAft>
              <a:defRPr/>
            </a:pPr>
            <a:r>
              <a:rPr lang="en-GB" sz="2600" dirty="0" smtClean="0">
                <a:solidFill>
                  <a:srgbClr val="006666"/>
                </a:solidFill>
                <a:latin typeface="Trebuchet MS" panose="020B0603020202020204" pitchFamily="34" charset="0"/>
              </a:rPr>
              <a:t>health?</a:t>
            </a:r>
            <a:endParaRPr lang="en-GB" sz="2600" dirty="0">
              <a:solidFill>
                <a:srgbClr val="006666"/>
              </a:solidFill>
              <a:latin typeface="Trebuchet MS" panose="020B0603020202020204" pitchFamily="34" charset="0"/>
            </a:endParaRPr>
          </a:p>
        </p:txBody>
      </p:sp>
      <p:grpSp>
        <p:nvGrpSpPr>
          <p:cNvPr id="58371"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58372" name="Picture 8" descr="Step 1.jpg"/>
          <p:cNvPicPr>
            <a:picLocks noChangeAspect="1"/>
          </p:cNvPicPr>
          <p:nvPr/>
        </p:nvPicPr>
        <p:blipFill>
          <a:blip r:embed="rId3"/>
          <a:srcRect/>
          <a:stretch>
            <a:fillRect/>
          </a:stretch>
        </p:blipFill>
        <p:spPr bwMode="auto">
          <a:xfrm>
            <a:off x="5724525" y="1066800"/>
            <a:ext cx="2447925" cy="1835150"/>
          </a:xfrm>
          <a:prstGeom prst="rect">
            <a:avLst/>
          </a:prstGeom>
          <a:noFill/>
          <a:ln w="9525">
            <a:noFill/>
            <a:miter lim="800000"/>
            <a:headEnd/>
            <a:tailEnd/>
          </a:ln>
        </p:spPr>
      </p:pic>
      <p:cxnSp>
        <p:nvCxnSpPr>
          <p:cNvPr id="11" name="Straight Arrow Connector 10"/>
          <p:cNvCxnSpPr/>
          <p:nvPr/>
        </p:nvCxnSpPr>
        <p:spPr>
          <a:xfrm>
            <a:off x="4859338" y="1773238"/>
            <a:ext cx="1220787" cy="2111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374" name="Rectangle 6"/>
          <p:cNvSpPr>
            <a:spLocks noChangeArrowheads="1"/>
          </p:cNvSpPr>
          <p:nvPr/>
        </p:nvSpPr>
        <p:spPr bwMode="auto">
          <a:xfrm>
            <a:off x="409575" y="392113"/>
            <a:ext cx="1673225" cy="523875"/>
          </a:xfrm>
          <a:prstGeom prst="rect">
            <a:avLst/>
          </a:prstGeom>
          <a:noFill/>
          <a:ln w="9525">
            <a:noFill/>
            <a:miter lim="800000"/>
            <a:headEnd/>
            <a:tailEnd/>
          </a:ln>
        </p:spPr>
        <p:txBody>
          <a:bodyPr wrap="none">
            <a:spAutoFit/>
          </a:bodyPr>
          <a:lstStyle/>
          <a:p>
            <a:r>
              <a:rPr lang="en-GB" sz="2800" b="1">
                <a:solidFill>
                  <a:srgbClr val="604A7B"/>
                </a:solidFill>
                <a:latin typeface="Trebuchet MS" pitchFamily="34" charset="0"/>
                <a:cs typeface="Times New Roman" pitchFamily="18" charset="0"/>
              </a:rPr>
              <a:t>Step 1a: </a:t>
            </a:r>
            <a:endParaRPr lang="en-GB" sz="2800" b="1">
              <a:solidFill>
                <a:srgbClr val="604A7B"/>
              </a:solidFill>
              <a:latin typeface="Calibri" pitchFamily="34" charset="0"/>
              <a:cs typeface="Times New Roman" pitchFamily="18" charset="0"/>
            </a:endParaRPr>
          </a:p>
        </p:txBody>
      </p:sp>
      <p:sp>
        <p:nvSpPr>
          <p:cNvPr id="21" name="Rectangle 20"/>
          <p:cNvSpPr/>
          <p:nvPr/>
        </p:nvSpPr>
        <p:spPr>
          <a:xfrm>
            <a:off x="107950" y="2205038"/>
            <a:ext cx="5726113" cy="3908425"/>
          </a:xfrm>
          <a:prstGeom prst="rect">
            <a:avLst/>
          </a:prstGeom>
        </p:spPr>
        <p:txBody>
          <a:bodyPr>
            <a:spAutoFit/>
          </a:bodyPr>
          <a:lstStyle/>
          <a:p>
            <a:pPr marL="342900" indent="-342900" fontAlgn="auto">
              <a:spcBef>
                <a:spcPts val="0"/>
              </a:spcBef>
              <a:spcAft>
                <a:spcPts val="0"/>
              </a:spcAft>
              <a:buClr>
                <a:srgbClr val="8064A2">
                  <a:lumMod val="75000"/>
                </a:srgbClr>
              </a:buClr>
              <a:buFont typeface="Wingdings 2" panose="05020102010507070707" pitchFamily="18" charset="2"/>
              <a:buChar char=""/>
              <a:defRPr/>
            </a:pPr>
            <a:r>
              <a:rPr lang="en-GB" sz="2000" dirty="0">
                <a:solidFill>
                  <a:srgbClr val="006666"/>
                </a:solidFill>
                <a:latin typeface="Trebuchet MS" panose="020B0603020202020204" pitchFamily="34" charset="0"/>
                <a:cs typeface="+mn-cs"/>
              </a:rPr>
              <a:t> Yes - classified as R20 </a:t>
            </a:r>
          </a:p>
          <a:p>
            <a:pPr fontAlgn="auto">
              <a:spcBef>
                <a:spcPts val="0"/>
              </a:spcBef>
              <a:spcAft>
                <a:spcPts val="0"/>
              </a:spcAft>
              <a:buClr>
                <a:srgbClr val="8064A2">
                  <a:lumMod val="75000"/>
                </a:srgbClr>
              </a:buClr>
              <a:defRPr/>
            </a:pPr>
            <a:r>
              <a:rPr lang="en-GB" sz="2000" dirty="0">
                <a:solidFill>
                  <a:srgbClr val="006666"/>
                </a:solidFill>
                <a:latin typeface="Trebuchet MS" panose="020B0603020202020204" pitchFamily="34" charset="0"/>
                <a:cs typeface="+mn-cs"/>
              </a:rPr>
              <a:t> </a:t>
            </a:r>
          </a:p>
          <a:p>
            <a:pPr marL="342900" indent="-342900" fontAlgn="auto">
              <a:spcBef>
                <a:spcPts val="0"/>
              </a:spcBef>
              <a:spcAft>
                <a:spcPts val="0"/>
              </a:spcAft>
              <a:buClr>
                <a:srgbClr val="8064A2">
                  <a:lumMod val="75000"/>
                </a:srgbClr>
              </a:buClr>
              <a:buFont typeface="Wingdings 2" panose="05020102010507070707" pitchFamily="18" charset="2"/>
              <a:buChar char=""/>
              <a:defRPr/>
            </a:pPr>
            <a:r>
              <a:rPr lang="en-GB" sz="2000" dirty="0">
                <a:solidFill>
                  <a:srgbClr val="006666"/>
                </a:solidFill>
                <a:latin typeface="Trebuchet MS" panose="020B0603020202020204" pitchFamily="34" charset="0"/>
                <a:cs typeface="+mn-cs"/>
              </a:rPr>
              <a:t> From Document 4 (Health Boundary Conditions Matrix) under Use Group B check:</a:t>
            </a:r>
          </a:p>
          <a:p>
            <a:pPr marL="800100" lvl="1" indent="-342900" fontAlgn="auto">
              <a:spcBef>
                <a:spcPts val="0"/>
              </a:spcBef>
              <a:spcAft>
                <a:spcPts val="0"/>
              </a:spcAft>
              <a:buClr>
                <a:srgbClr val="8064A2">
                  <a:lumMod val="75000"/>
                </a:srgbClr>
              </a:buClr>
              <a:buFont typeface="Wingdings 2" panose="05020102010507070707" pitchFamily="18" charset="2"/>
              <a:buChar char=""/>
              <a:defRPr/>
            </a:pPr>
            <a:r>
              <a:rPr lang="en-GB" sz="2000" dirty="0">
                <a:solidFill>
                  <a:srgbClr val="006666"/>
                </a:solidFill>
                <a:latin typeface="Trebuchet MS" panose="020B0603020202020204" pitchFamily="34" charset="0"/>
                <a:cs typeface="+mn-cs"/>
              </a:rPr>
              <a:t>Row 1: if </a:t>
            </a:r>
            <a:r>
              <a:rPr lang="en-GB" sz="2000" dirty="0">
                <a:solidFill>
                  <a:srgbClr val="006666"/>
                </a:solidFill>
                <a:latin typeface="Trebuchet MS" panose="020B0603020202020204" pitchFamily="34" charset="0"/>
                <a:cs typeface="+mn-cs"/>
              </a:rPr>
              <a:t>R20 is included in Row 1</a:t>
            </a:r>
          </a:p>
          <a:p>
            <a:pPr marL="800100" lvl="1" indent="-342900" fontAlgn="auto">
              <a:spcBef>
                <a:spcPts val="0"/>
              </a:spcBef>
              <a:spcAft>
                <a:spcPts val="0"/>
              </a:spcAft>
              <a:buClr>
                <a:srgbClr val="8064A2">
                  <a:lumMod val="75000"/>
                </a:srgbClr>
              </a:buClr>
              <a:buFont typeface="Wingdings 2" panose="05020102010507070707" pitchFamily="18" charset="2"/>
              <a:buChar char=""/>
              <a:defRPr/>
            </a:pPr>
            <a:endParaRPr lang="en-GB" sz="2000" dirty="0">
              <a:solidFill>
                <a:srgbClr val="006666"/>
              </a:solidFill>
              <a:latin typeface="Trebuchet MS" panose="020B0603020202020204" pitchFamily="34" charset="0"/>
              <a:cs typeface="+mn-cs"/>
            </a:endParaRPr>
          </a:p>
          <a:p>
            <a:pPr marL="800100" lvl="1" indent="-342900" fontAlgn="auto">
              <a:spcBef>
                <a:spcPts val="0"/>
              </a:spcBef>
              <a:spcAft>
                <a:spcPts val="0"/>
              </a:spcAft>
              <a:buClr>
                <a:srgbClr val="8064A2">
                  <a:lumMod val="75000"/>
                </a:srgbClr>
              </a:buClr>
              <a:buFont typeface="Wingdings 2" panose="05020102010507070707" pitchFamily="18" charset="2"/>
              <a:buChar char=""/>
              <a:defRPr/>
            </a:pPr>
            <a:r>
              <a:rPr lang="en-GB" sz="2000" dirty="0">
                <a:solidFill>
                  <a:srgbClr val="006666"/>
                </a:solidFill>
                <a:latin typeface="Trebuchet MS" panose="020B0603020202020204" pitchFamily="34" charset="0"/>
                <a:cs typeface="+mn-cs"/>
              </a:rPr>
              <a:t>Row 2: Is </a:t>
            </a:r>
            <a:r>
              <a:rPr lang="en-GB" sz="2000" dirty="0">
                <a:solidFill>
                  <a:srgbClr val="006666"/>
                </a:solidFill>
                <a:latin typeface="Trebuchet MS" panose="020B0603020202020204" pitchFamily="34" charset="0"/>
                <a:cs typeface="+mn-cs"/>
              </a:rPr>
              <a:t>the product a sensitiser? </a:t>
            </a:r>
          </a:p>
          <a:p>
            <a:pPr lvl="1" fontAlgn="auto">
              <a:spcBef>
                <a:spcPts val="0"/>
              </a:spcBef>
              <a:spcAft>
                <a:spcPts val="0"/>
              </a:spcAft>
              <a:buClr>
                <a:srgbClr val="8064A2">
                  <a:lumMod val="75000"/>
                </a:srgbClr>
              </a:buClr>
              <a:defRPr/>
            </a:pPr>
            <a:r>
              <a:rPr lang="en-GB" sz="2000">
                <a:solidFill>
                  <a:srgbClr val="006666"/>
                </a:solidFill>
                <a:latin typeface="Trebuchet MS" panose="020B0603020202020204" pitchFamily="34" charset="0"/>
                <a:cs typeface="+mn-cs"/>
              </a:rPr>
              <a:t> </a:t>
            </a:r>
            <a:r>
              <a:rPr lang="en-GB" sz="2000">
                <a:solidFill>
                  <a:srgbClr val="006666"/>
                </a:solidFill>
                <a:latin typeface="Trebuchet MS" panose="020B0603020202020204" pitchFamily="34" charset="0"/>
                <a:cs typeface="+mn-cs"/>
              </a:rPr>
              <a:t>No</a:t>
            </a:r>
            <a:r>
              <a:rPr lang="en-GB" sz="2000" dirty="0">
                <a:solidFill>
                  <a:srgbClr val="006666"/>
                </a:solidFill>
                <a:latin typeface="Trebuchet MS" panose="020B0603020202020204" pitchFamily="34" charset="0"/>
                <a:cs typeface="+mn-cs"/>
              </a:rPr>
              <a:t>, therefore sensitiser concentrations in Row 2 do not apply	</a:t>
            </a:r>
            <a:endParaRPr lang="en-GB" sz="2000" dirty="0">
              <a:solidFill>
                <a:srgbClr val="006666"/>
              </a:solidFill>
              <a:latin typeface="Trebuchet MS" panose="020B0603020202020204" pitchFamily="34" charset="0"/>
              <a:cs typeface="+mn-cs"/>
            </a:endParaRPr>
          </a:p>
          <a:p>
            <a:pPr fontAlgn="auto">
              <a:spcBef>
                <a:spcPts val="0"/>
              </a:spcBef>
              <a:spcAft>
                <a:spcPts val="0"/>
              </a:spcAft>
              <a:buClr>
                <a:srgbClr val="8064A2">
                  <a:lumMod val="75000"/>
                </a:srgbClr>
              </a:buClr>
              <a:defRPr/>
            </a:pPr>
            <a:endParaRPr lang="en-GB" sz="2000" dirty="0">
              <a:solidFill>
                <a:srgbClr val="006666"/>
              </a:solidFill>
              <a:latin typeface="Trebuchet MS" panose="020B0603020202020204" pitchFamily="34" charset="0"/>
              <a:cs typeface="+mn-cs"/>
            </a:endParaRPr>
          </a:p>
          <a:p>
            <a:pPr marL="342900" indent="-342900" fontAlgn="auto">
              <a:spcBef>
                <a:spcPts val="0"/>
              </a:spcBef>
              <a:spcAft>
                <a:spcPts val="0"/>
              </a:spcAft>
              <a:buClr>
                <a:srgbClr val="8064A2">
                  <a:lumMod val="75000"/>
                </a:srgbClr>
              </a:buClr>
              <a:buFont typeface="Wingdings 2" panose="05020102010507070707" pitchFamily="18" charset="2"/>
              <a:buChar char=""/>
              <a:defRPr/>
            </a:pPr>
            <a:r>
              <a:rPr lang="en-GB" sz="2400" b="1" dirty="0">
                <a:solidFill>
                  <a:srgbClr val="006666"/>
                </a:solidFill>
                <a:latin typeface="Trebuchet MS" panose="020B0603020202020204" pitchFamily="34" charset="0"/>
                <a:cs typeface="+mn-cs"/>
              </a:rPr>
              <a:t>Conclusion: GES for Use Group B applies</a:t>
            </a:r>
          </a:p>
        </p:txBody>
      </p:sp>
      <p:pic>
        <p:nvPicPr>
          <p:cNvPr id="22" name="Picture 3"/>
          <p:cNvPicPr>
            <a:picLocks noGrp="1" noChangeAspect="1" noChangeArrowheads="1"/>
          </p:cNvPicPr>
          <p:nvPr>
            <p:ph idx="1"/>
          </p:nvPr>
        </p:nvPicPr>
        <p:blipFill>
          <a:blip r:embed="rId4"/>
          <a:srcRect/>
          <a:stretch>
            <a:fillRect/>
          </a:stretch>
        </p:blipFill>
        <p:spPr>
          <a:xfrm>
            <a:off x="5699125" y="2778125"/>
            <a:ext cx="3362325" cy="3390900"/>
          </a:xfrm>
        </p:spPr>
      </p:pic>
      <p:sp>
        <p:nvSpPr>
          <p:cNvPr id="27" name="Oval 26"/>
          <p:cNvSpPr/>
          <p:nvPr/>
        </p:nvSpPr>
        <p:spPr>
          <a:xfrm>
            <a:off x="7586663" y="4778375"/>
            <a:ext cx="504825" cy="5762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cxnSp>
        <p:nvCxnSpPr>
          <p:cNvPr id="28" name="Straight Arrow Connector 27"/>
          <p:cNvCxnSpPr>
            <a:endCxn id="27" idx="1"/>
          </p:cNvCxnSpPr>
          <p:nvPr/>
        </p:nvCxnSpPr>
        <p:spPr>
          <a:xfrm>
            <a:off x="4421188" y="3902075"/>
            <a:ext cx="3240087" cy="9620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5"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sp>
        <p:nvSpPr>
          <p:cNvPr id="58380"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cxnSp>
        <p:nvCxnSpPr>
          <p:cNvPr id="16" name="Straight Arrow Connector 15"/>
          <p:cNvCxnSpPr/>
          <p:nvPr/>
        </p:nvCxnSpPr>
        <p:spPr>
          <a:xfrm>
            <a:off x="4427538" y="4581525"/>
            <a:ext cx="3240087" cy="960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667625" y="5373688"/>
            <a:ext cx="1225550" cy="56673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8" name="Rectangle 17"/>
          <p:cNvSpPr>
            <a:spLocks noChangeArrowheads="1"/>
          </p:cNvSpPr>
          <p:nvPr/>
        </p:nvSpPr>
        <p:spPr bwMode="auto">
          <a:xfrm>
            <a:off x="8316913" y="4437063"/>
            <a:ext cx="549275" cy="584200"/>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19" name="Rectangle 18"/>
          <p:cNvSpPr>
            <a:spLocks noChangeArrowheads="1"/>
          </p:cNvSpPr>
          <p:nvPr/>
        </p:nvSpPr>
        <p:spPr bwMode="auto">
          <a:xfrm>
            <a:off x="8388350" y="5732463"/>
            <a:ext cx="550863" cy="585787"/>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blinds(horizontal)">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animEffect transition="in" filter="blinds(horizontal)">
                                      <p:cBhvr>
                                        <p:cTn id="17" dur="500"/>
                                        <p:tgtEl>
                                          <p:spTgt spid="21">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1">
                                            <p:txEl>
                                              <p:pRg st="5" end="5"/>
                                            </p:txEl>
                                          </p:spTgt>
                                        </p:tgtEl>
                                        <p:attrNameLst>
                                          <p:attrName>style.visibility</p:attrName>
                                        </p:attrNameLst>
                                      </p:cBhvr>
                                      <p:to>
                                        <p:strVal val="visible"/>
                                      </p:to>
                                    </p:set>
                                    <p:animEffect transition="in" filter="blinds(horizontal)">
                                      <p:cBhvr>
                                        <p:cTn id="36" dur="500"/>
                                        <p:tgtEl>
                                          <p:spTgt spid="2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1">
                                            <p:txEl>
                                              <p:pRg st="6" end="6"/>
                                            </p:txEl>
                                          </p:spTgt>
                                        </p:tgtEl>
                                        <p:attrNameLst>
                                          <p:attrName>style.visibility</p:attrName>
                                        </p:attrNameLst>
                                      </p:cBhvr>
                                      <p:to>
                                        <p:strVal val="visible"/>
                                      </p:to>
                                    </p:set>
                                    <p:animEffect transition="in" filter="blinds(horizontal)">
                                      <p:cBhvr>
                                        <p:cTn id="41" dur="500"/>
                                        <p:tgtEl>
                                          <p:spTgt spid="21">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1">
                                            <p:txEl>
                                              <p:pRg st="8" end="8"/>
                                            </p:txEl>
                                          </p:spTgt>
                                        </p:tgtEl>
                                        <p:attrNameLst>
                                          <p:attrName>style.visibility</p:attrName>
                                        </p:attrNameLst>
                                      </p:cBhvr>
                                      <p:to>
                                        <p:strVal val="visible"/>
                                      </p:to>
                                    </p:set>
                                    <p:animEffect transition="in" filter="blinds(horizontal)">
                                      <p:cBhvr>
                                        <p:cTn id="63" dur="5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p:bldP spid="27" grpId="0" animBg="1"/>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9394" name="Rectangle 6"/>
          <p:cNvSpPr>
            <a:spLocks noChangeArrowheads="1"/>
          </p:cNvSpPr>
          <p:nvPr/>
        </p:nvSpPr>
        <p:spPr bwMode="auto">
          <a:xfrm>
            <a:off x="409575" y="392113"/>
            <a:ext cx="292100" cy="523875"/>
          </a:xfrm>
          <a:prstGeom prst="rect">
            <a:avLst/>
          </a:prstGeom>
          <a:noFill/>
          <a:ln w="9525">
            <a:noFill/>
            <a:miter lim="800000"/>
            <a:headEnd/>
            <a:tailEnd/>
          </a:ln>
        </p:spPr>
        <p:txBody>
          <a:bodyPr wrap="none">
            <a:spAutoFit/>
          </a:bodyPr>
          <a:lstStyle/>
          <a:p>
            <a:r>
              <a:rPr lang="en-GB" sz="2800" b="1">
                <a:solidFill>
                  <a:srgbClr val="604A7B"/>
                </a:solidFill>
                <a:latin typeface="Trebuchet MS" pitchFamily="34" charset="0"/>
                <a:cs typeface="Times New Roman" pitchFamily="18" charset="0"/>
              </a:rPr>
              <a:t> </a:t>
            </a:r>
            <a:endParaRPr lang="en-GB" sz="2800" b="1">
              <a:solidFill>
                <a:srgbClr val="604A7B"/>
              </a:solidFill>
              <a:latin typeface="Calibri" pitchFamily="34"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59396" name="Picture 2"/>
          <p:cNvPicPr>
            <a:picLocks noGrp="1" noChangeAspect="1" noChangeArrowheads="1"/>
          </p:cNvPicPr>
          <p:nvPr>
            <p:ph idx="1"/>
          </p:nvPr>
        </p:nvPicPr>
        <p:blipFill>
          <a:blip r:embed="rId3"/>
          <a:srcRect/>
          <a:stretch>
            <a:fillRect/>
          </a:stretch>
        </p:blipFill>
        <p:spPr>
          <a:xfrm>
            <a:off x="701675" y="260350"/>
            <a:ext cx="6310313" cy="6450013"/>
          </a:xfrm>
        </p:spPr>
      </p:pic>
      <p:pic>
        <p:nvPicPr>
          <p:cNvPr id="59397" name="Picture 16" descr="Step 1.jpg"/>
          <p:cNvPicPr>
            <a:picLocks noChangeAspect="1"/>
          </p:cNvPicPr>
          <p:nvPr/>
        </p:nvPicPr>
        <p:blipFill>
          <a:blip r:embed="rId4"/>
          <a:srcRect/>
          <a:stretch>
            <a:fillRect/>
          </a:stretch>
        </p:blipFill>
        <p:spPr bwMode="auto">
          <a:xfrm>
            <a:off x="6456363" y="0"/>
            <a:ext cx="2687637" cy="2016125"/>
          </a:xfrm>
          <a:prstGeom prst="rect">
            <a:avLst/>
          </a:prstGeom>
          <a:noFill/>
          <a:ln w="9525">
            <a:noFill/>
            <a:miter lim="800000"/>
            <a:headEnd/>
            <a:tailEnd/>
          </a:ln>
        </p:spPr>
      </p:pic>
      <p:cxnSp>
        <p:nvCxnSpPr>
          <p:cNvPr id="18" name="Straight Arrow Connector 17"/>
          <p:cNvCxnSpPr/>
          <p:nvPr/>
        </p:nvCxnSpPr>
        <p:spPr>
          <a:xfrm flipV="1">
            <a:off x="6516688" y="1700213"/>
            <a:ext cx="358775" cy="2889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9399"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7" name="Rectangle 2"/>
          <p:cNvSpPr txBox="1">
            <a:spLocks noChangeArrowheads="1"/>
          </p:cNvSpPr>
          <p:nvPr/>
        </p:nvSpPr>
        <p:spPr bwMode="auto">
          <a:xfrm>
            <a:off x="0" y="1052513"/>
            <a:ext cx="7958138" cy="731837"/>
          </a:xfrm>
          <a:prstGeom prst="rect">
            <a:avLst/>
          </a:prstGeom>
          <a:noFill/>
          <a:ln>
            <a:noFill/>
          </a:ln>
          <a:extLst>
            <a:ext uri="{909E8E84-426E-40DD-AFC4-6F175D3DCCD1}"/>
            <a:ext uri="{91240B29-F687-4F45-9708-019B960494DF}"/>
          </a:extLst>
        </p:spPr>
        <p:txBody>
          <a:bodyPr anchor="ct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a:defRPr/>
            </a:pPr>
            <a:r>
              <a:rPr lang="en-US" sz="2800" kern="0" dirty="0" smtClean="0">
                <a:solidFill>
                  <a:srgbClr val="FF6600"/>
                </a:solidFill>
              </a:rPr>
              <a:t>Features of the Lubricants’ Supply Chain</a:t>
            </a:r>
          </a:p>
        </p:txBody>
      </p:sp>
      <p:pic>
        <p:nvPicPr>
          <p:cNvPr id="31747" name="Picture 2" descr="lubricants supply chain"/>
          <p:cNvPicPr>
            <a:picLocks noChangeAspect="1" noChangeArrowheads="1"/>
          </p:cNvPicPr>
          <p:nvPr/>
        </p:nvPicPr>
        <p:blipFill>
          <a:blip r:embed="rId3"/>
          <a:srcRect/>
          <a:stretch>
            <a:fillRect/>
          </a:stretch>
        </p:blipFill>
        <p:spPr bwMode="auto">
          <a:xfrm>
            <a:off x="92075" y="2000250"/>
            <a:ext cx="2986088" cy="4524375"/>
          </a:xfrm>
          <a:prstGeom prst="rect">
            <a:avLst/>
          </a:prstGeom>
          <a:noFill/>
          <a:ln w="9525">
            <a:noFill/>
            <a:miter lim="800000"/>
            <a:headEnd/>
            <a:tailEnd/>
          </a:ln>
        </p:spPr>
      </p:pic>
      <p:sp>
        <p:nvSpPr>
          <p:cNvPr id="31748" name="Rectangle 3"/>
          <p:cNvSpPr txBox="1">
            <a:spLocks noChangeArrowheads="1"/>
          </p:cNvSpPr>
          <p:nvPr/>
        </p:nvSpPr>
        <p:spPr bwMode="auto">
          <a:xfrm>
            <a:off x="3240088" y="2000250"/>
            <a:ext cx="5508625" cy="4452938"/>
          </a:xfrm>
          <a:prstGeom prst="rect">
            <a:avLst/>
          </a:prstGeom>
          <a:noFill/>
          <a:ln w="9525">
            <a:noFill/>
            <a:miter lim="800000"/>
            <a:headEnd/>
            <a:tailEnd/>
          </a:ln>
        </p:spPr>
        <p:txBody>
          <a:bodyPr/>
          <a:lstStyle/>
          <a:p>
            <a:pPr marL="342900" indent="-342900" eaLnBrk="0" hangingPunct="0">
              <a:spcBef>
                <a:spcPct val="20000"/>
              </a:spcBef>
              <a:buClr>
                <a:srgbClr val="FF6600"/>
              </a:buClr>
              <a:buSzPct val="150000"/>
              <a:buFontTx/>
              <a:buChar char="•"/>
            </a:pPr>
            <a:r>
              <a:rPr lang="en-GB" b="1">
                <a:solidFill>
                  <a:srgbClr val="808080"/>
                </a:solidFill>
                <a:latin typeface="Trebuchet MS" pitchFamily="34" charset="0"/>
                <a:cs typeface="Times New Roman" pitchFamily="18" charset="0"/>
              </a:rPr>
              <a:t>Well-defined and structured sector </a:t>
            </a:r>
          </a:p>
          <a:p>
            <a:pPr marL="342900" indent="-342900" eaLnBrk="0" hangingPunct="0">
              <a:spcBef>
                <a:spcPct val="20000"/>
              </a:spcBef>
              <a:buClr>
                <a:srgbClr val="FF6600"/>
              </a:buClr>
              <a:buSzPct val="150000"/>
              <a:buFontTx/>
              <a:buChar char="•"/>
            </a:pPr>
            <a:r>
              <a:rPr lang="en-GB" b="1">
                <a:solidFill>
                  <a:srgbClr val="808080"/>
                </a:solidFill>
                <a:latin typeface="Trebuchet MS" pitchFamily="34" charset="0"/>
                <a:cs typeface="Times New Roman" pitchFamily="18" charset="0"/>
              </a:rPr>
              <a:t>Limited number of manufacturers and major formulators</a:t>
            </a:r>
          </a:p>
          <a:p>
            <a:pPr marL="342900" indent="-342900" eaLnBrk="0" hangingPunct="0">
              <a:spcBef>
                <a:spcPct val="20000"/>
              </a:spcBef>
              <a:buClr>
                <a:srgbClr val="FF6600"/>
              </a:buClr>
              <a:buSzPct val="150000"/>
              <a:buFontTx/>
              <a:buChar char="•"/>
            </a:pPr>
            <a:r>
              <a:rPr lang="en-GB" b="1">
                <a:solidFill>
                  <a:srgbClr val="808080"/>
                </a:solidFill>
                <a:latin typeface="Trebuchet MS" pitchFamily="34" charset="0"/>
                <a:cs typeface="Times New Roman" pitchFamily="18" charset="0"/>
              </a:rPr>
              <a:t>Large number of smaller formulators</a:t>
            </a:r>
          </a:p>
          <a:p>
            <a:pPr marL="342900" indent="-342900" eaLnBrk="0" hangingPunct="0">
              <a:spcBef>
                <a:spcPct val="20000"/>
              </a:spcBef>
              <a:buClr>
                <a:srgbClr val="FF6600"/>
              </a:buClr>
              <a:buSzPct val="150000"/>
              <a:buFontTx/>
              <a:buChar char="•"/>
            </a:pPr>
            <a:r>
              <a:rPr lang="en-GB" b="1">
                <a:solidFill>
                  <a:srgbClr val="808080"/>
                </a:solidFill>
                <a:latin typeface="Trebuchet MS" pitchFamily="34" charset="0"/>
                <a:cs typeface="Times New Roman" pitchFamily="18" charset="0"/>
              </a:rPr>
              <a:t>Formulations oriented towards specific end uses</a:t>
            </a:r>
          </a:p>
          <a:p>
            <a:pPr marL="342900" indent="-342900" eaLnBrk="0" hangingPunct="0">
              <a:spcBef>
                <a:spcPct val="20000"/>
              </a:spcBef>
              <a:buClr>
                <a:srgbClr val="FF6600"/>
              </a:buClr>
              <a:buSzPct val="150000"/>
              <a:buFontTx/>
              <a:buChar char="•"/>
            </a:pPr>
            <a:r>
              <a:rPr lang="en-GB" b="1">
                <a:solidFill>
                  <a:srgbClr val="808080"/>
                </a:solidFill>
                <a:latin typeface="Trebuchet MS" pitchFamily="34" charset="0"/>
                <a:cs typeface="Times New Roman" pitchFamily="18" charset="0"/>
              </a:rPr>
              <a:t>Stable formulations during life cycle</a:t>
            </a:r>
          </a:p>
          <a:p>
            <a:pPr marL="342900" indent="-342900" eaLnBrk="0" hangingPunct="0">
              <a:spcBef>
                <a:spcPct val="20000"/>
              </a:spcBef>
              <a:buClr>
                <a:srgbClr val="FF6600"/>
              </a:buClr>
              <a:buSzPct val="150000"/>
              <a:buFontTx/>
              <a:buChar char="•"/>
            </a:pPr>
            <a:r>
              <a:rPr lang="en-GB" b="1">
                <a:solidFill>
                  <a:srgbClr val="808080"/>
                </a:solidFill>
                <a:latin typeface="Trebuchet MS" pitchFamily="34" charset="0"/>
                <a:cs typeface="Times New Roman" pitchFamily="18" charset="0"/>
              </a:rPr>
              <a:t>Formulators sell directly to distributors and end-users</a:t>
            </a:r>
          </a:p>
          <a:p>
            <a:pPr marL="342900" indent="-342900" eaLnBrk="0" hangingPunct="0">
              <a:spcBef>
                <a:spcPct val="20000"/>
              </a:spcBef>
              <a:buClr>
                <a:srgbClr val="FF6600"/>
              </a:buClr>
              <a:buSzPct val="150000"/>
              <a:buFontTx/>
              <a:buChar char="•"/>
            </a:pPr>
            <a:endParaRPr lang="en-GB" b="1">
              <a:solidFill>
                <a:srgbClr val="808080"/>
              </a:solidFill>
              <a:latin typeface="Trebuchet MS" pitchFamily="34" charset="0"/>
              <a:cs typeface="Times New Roman" pitchFamily="18" charset="0"/>
            </a:endParaRPr>
          </a:p>
          <a:p>
            <a:pPr marL="342900" indent="-342900" eaLnBrk="0" hangingPunct="0">
              <a:spcBef>
                <a:spcPct val="20000"/>
              </a:spcBef>
              <a:buClr>
                <a:srgbClr val="FF6600"/>
              </a:buClr>
              <a:buSzPct val="150000"/>
              <a:buFont typeface="Wingdings" pitchFamily="2" charset="2"/>
              <a:buChar char="Ø"/>
            </a:pPr>
            <a:r>
              <a:rPr lang="en-GB" b="1" i="1">
                <a:solidFill>
                  <a:srgbClr val="808080"/>
                </a:solidFill>
                <a:latin typeface="Trebuchet MS" pitchFamily="34" charset="0"/>
                <a:cs typeface="Times New Roman" pitchFamily="18" charset="0"/>
              </a:rPr>
              <a:t>Characteristics that enable generic-based solutions for the sector to be scoped, trialled and refined </a:t>
            </a:r>
          </a:p>
          <a:p>
            <a:pPr marL="342900" indent="-342900" eaLnBrk="0" hangingPunct="0">
              <a:spcBef>
                <a:spcPct val="20000"/>
              </a:spcBef>
              <a:buClr>
                <a:srgbClr val="FF6600"/>
              </a:buClr>
              <a:buSzPct val="150000"/>
              <a:buFontTx/>
              <a:buChar char="•"/>
            </a:pPr>
            <a:endParaRPr lang="en-GB" sz="2000" b="1">
              <a:solidFill>
                <a:srgbClr val="808080"/>
              </a:solidFill>
              <a:latin typeface="Trebuchet MS" pitchFamily="34" charset="0"/>
              <a:cs typeface="Times New Roman" pitchFamily="18" charset="0"/>
            </a:endParaRPr>
          </a:p>
        </p:txBody>
      </p:sp>
      <p:sp>
        <p:nvSpPr>
          <p:cNvPr id="31749"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Content Placeholder 4" descr="Step 2.jpg"/>
          <p:cNvPicPr>
            <a:picLocks noChangeAspect="1"/>
          </p:cNvPicPr>
          <p:nvPr/>
        </p:nvPicPr>
        <p:blipFill>
          <a:blip r:embed="rId2"/>
          <a:srcRect/>
          <a:stretch>
            <a:fillRect/>
          </a:stretch>
        </p:blipFill>
        <p:spPr bwMode="auto">
          <a:xfrm>
            <a:off x="6300788" y="1957388"/>
            <a:ext cx="2663825" cy="1965325"/>
          </a:xfrm>
          <a:prstGeom prst="rect">
            <a:avLst/>
          </a:prstGeom>
          <a:noFill/>
          <a:ln w="9525">
            <a:noFill/>
            <a:miter lim="800000"/>
            <a:headEnd/>
            <a:tailEnd/>
          </a:ln>
        </p:spPr>
      </p:pic>
      <p:grpSp>
        <p:nvGrpSpPr>
          <p:cNvPr id="60418"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0419" name="Rectangle 6"/>
          <p:cNvSpPr>
            <a:spLocks noChangeArrowheads="1"/>
          </p:cNvSpPr>
          <p:nvPr/>
        </p:nvSpPr>
        <p:spPr bwMode="auto">
          <a:xfrm>
            <a:off x="90488" y="388938"/>
            <a:ext cx="3557587" cy="523875"/>
          </a:xfrm>
          <a:prstGeom prst="rect">
            <a:avLst/>
          </a:prstGeom>
          <a:noFill/>
          <a:ln w="9525">
            <a:noFill/>
            <a:miter lim="800000"/>
            <a:headEnd/>
            <a:tailEnd/>
          </a:ln>
        </p:spPr>
        <p:txBody>
          <a:bodyPr wrap="none">
            <a:spAutoFit/>
          </a:bodyPr>
          <a:lstStyle/>
          <a:p>
            <a:r>
              <a:rPr lang="en-GB" sz="2800" b="1">
                <a:solidFill>
                  <a:srgbClr val="604A7B"/>
                </a:solidFill>
                <a:latin typeface="Calibri" pitchFamily="34" charset="0"/>
                <a:cs typeface="Times New Roman" pitchFamily="18" charset="0"/>
              </a:rPr>
              <a:t>    </a:t>
            </a:r>
            <a:r>
              <a:rPr lang="en-GB" sz="2800" b="1">
                <a:solidFill>
                  <a:srgbClr val="604A7B"/>
                </a:solidFill>
                <a:latin typeface="Trebuchet MS" pitchFamily="34" charset="0"/>
                <a:cs typeface="Times New Roman" pitchFamily="18" charset="0"/>
              </a:rPr>
              <a:t>Verification check</a:t>
            </a:r>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sp>
        <p:nvSpPr>
          <p:cNvPr id="2" name="Content Placeholder 1"/>
          <p:cNvSpPr>
            <a:spLocks noGrp="1"/>
          </p:cNvSpPr>
          <p:nvPr>
            <p:ph idx="1"/>
          </p:nvPr>
        </p:nvSpPr>
        <p:spPr>
          <a:xfrm>
            <a:off x="276225" y="1571625"/>
            <a:ext cx="8229600" cy="4525963"/>
          </a:xfrm>
        </p:spPr>
        <p:txBody>
          <a:bodyPr rtlCol="0">
            <a:normAutofit/>
          </a:bodyPr>
          <a:lstStyle/>
          <a:p>
            <a:pPr fontAlgn="auto">
              <a:spcAft>
                <a:spcPts val="0"/>
              </a:spcAft>
              <a:buClr>
                <a:schemeClr val="accent4">
                  <a:lumMod val="75000"/>
                </a:schemeClr>
              </a:buClr>
              <a:buFont typeface="Wingdings 2" panose="05020102010507070707" pitchFamily="18" charset="2"/>
              <a:buChar char=""/>
              <a:defRPr/>
            </a:pPr>
            <a:r>
              <a:rPr lang="en-GB" sz="2400" dirty="0">
                <a:solidFill>
                  <a:schemeClr val="accent5">
                    <a:lumMod val="50000"/>
                  </a:schemeClr>
                </a:solidFill>
                <a:latin typeface="Trebuchet MS" panose="020B0603020202020204" pitchFamily="34" charset="0"/>
              </a:rPr>
              <a:t>Verify incoming raw </a:t>
            </a:r>
            <a:r>
              <a:rPr lang="en-GB" sz="2400" dirty="0" smtClean="0">
                <a:solidFill>
                  <a:schemeClr val="accent5">
                    <a:lumMod val="50000"/>
                  </a:schemeClr>
                </a:solidFill>
                <a:latin typeface="Trebuchet MS" panose="020B0603020202020204" pitchFamily="34" charset="0"/>
              </a:rPr>
              <a:t>material Exposure </a:t>
            </a:r>
            <a:r>
              <a:rPr lang="en-GB" sz="2400" dirty="0">
                <a:solidFill>
                  <a:schemeClr val="accent5">
                    <a:lumMod val="50000"/>
                  </a:schemeClr>
                </a:solidFill>
                <a:latin typeface="Trebuchet MS" panose="020B0603020202020204" pitchFamily="34" charset="0"/>
              </a:rPr>
              <a:t>Scenario against the </a:t>
            </a:r>
            <a:r>
              <a:rPr lang="en-GB" sz="2400" dirty="0" smtClean="0">
                <a:solidFill>
                  <a:schemeClr val="accent5">
                    <a:lumMod val="50000"/>
                  </a:schemeClr>
                </a:solidFill>
                <a:latin typeface="Trebuchet MS" panose="020B0603020202020204" pitchFamily="34" charset="0"/>
              </a:rPr>
              <a:t>GES</a:t>
            </a:r>
          </a:p>
          <a:p>
            <a:pPr fontAlgn="auto">
              <a:spcAft>
                <a:spcPts val="0"/>
              </a:spcAft>
              <a:buClr>
                <a:schemeClr val="accent4">
                  <a:lumMod val="75000"/>
                </a:schemeClr>
              </a:buClr>
              <a:buFont typeface="Wingdings 2" panose="05020102010507070707" pitchFamily="18" charset="2"/>
              <a:buChar char=""/>
              <a:defRPr/>
            </a:pPr>
            <a:r>
              <a:rPr lang="en-GB" sz="2400" dirty="0">
                <a:solidFill>
                  <a:schemeClr val="accent5">
                    <a:lumMod val="50000"/>
                  </a:schemeClr>
                </a:solidFill>
                <a:latin typeface="Trebuchet MS" panose="020B0603020202020204" pitchFamily="34" charset="0"/>
              </a:rPr>
              <a:t>Map all raw materials to the ATIEL/ATC </a:t>
            </a:r>
            <a:endParaRPr lang="en-GB" sz="2400" dirty="0" smtClean="0">
              <a:solidFill>
                <a:schemeClr val="accent5">
                  <a:lumMod val="50000"/>
                </a:schemeClr>
              </a:solidFill>
              <a:latin typeface="Trebuchet MS" panose="020B0603020202020204" pitchFamily="34" charset="0"/>
            </a:endParaRPr>
          </a:p>
          <a:p>
            <a:pPr marL="0" indent="0" fontAlgn="auto">
              <a:spcAft>
                <a:spcPts val="0"/>
              </a:spcAft>
              <a:buClr>
                <a:schemeClr val="accent4">
                  <a:lumMod val="75000"/>
                </a:schemeClr>
              </a:buClr>
              <a:buFont typeface="Arial" panose="020B0604020202020204" pitchFamily="34" charset="0"/>
              <a:buNone/>
              <a:defRPr/>
            </a:pPr>
            <a:r>
              <a:rPr lang="en-GB" sz="2400" dirty="0" smtClean="0">
                <a:solidFill>
                  <a:schemeClr val="accent5">
                    <a:lumMod val="50000"/>
                  </a:schemeClr>
                </a:solidFill>
                <a:latin typeface="Trebuchet MS" panose="020B0603020202020204" pitchFamily="34" charset="0"/>
              </a:rPr>
              <a:t>use </a:t>
            </a:r>
            <a:r>
              <a:rPr lang="en-GB" sz="2400" dirty="0">
                <a:solidFill>
                  <a:schemeClr val="accent5">
                    <a:lumMod val="50000"/>
                  </a:schemeClr>
                </a:solidFill>
                <a:latin typeface="Trebuchet MS" panose="020B0603020202020204" pitchFamily="34" charset="0"/>
              </a:rPr>
              <a:t>groups (Document 3)</a:t>
            </a:r>
          </a:p>
          <a:p>
            <a:pPr fontAlgn="auto">
              <a:spcAft>
                <a:spcPts val="0"/>
              </a:spcAft>
              <a:buClr>
                <a:schemeClr val="accent4">
                  <a:lumMod val="75000"/>
                </a:schemeClr>
              </a:buClr>
              <a:buFont typeface="Wingdings 2" panose="05020102010507070707" pitchFamily="18" charset="2"/>
              <a:buChar char=""/>
              <a:defRPr/>
            </a:pPr>
            <a:r>
              <a:rPr lang="en-GB" sz="2400" dirty="0">
                <a:solidFill>
                  <a:schemeClr val="accent5">
                    <a:lumMod val="50000"/>
                  </a:schemeClr>
                </a:solidFill>
                <a:latin typeface="Trebuchet MS" panose="020B0603020202020204" pitchFamily="34" charset="0"/>
              </a:rPr>
              <a:t>Link uses to products to raw materials</a:t>
            </a:r>
          </a:p>
          <a:p>
            <a:pPr fontAlgn="auto">
              <a:spcAft>
                <a:spcPts val="0"/>
              </a:spcAft>
              <a:buClr>
                <a:schemeClr val="accent4">
                  <a:lumMod val="75000"/>
                </a:schemeClr>
              </a:buClr>
              <a:buFont typeface="Wingdings 2" panose="05020102010507070707" pitchFamily="18" charset="2"/>
              <a:buChar char=""/>
              <a:defRPr/>
            </a:pPr>
            <a:r>
              <a:rPr lang="en-GB" sz="2400" dirty="0">
                <a:solidFill>
                  <a:schemeClr val="accent5">
                    <a:lumMod val="50000"/>
                  </a:schemeClr>
                </a:solidFill>
                <a:latin typeface="Trebuchet MS" panose="020B0603020202020204" pitchFamily="34" charset="0"/>
              </a:rPr>
              <a:t>In this example, all components of the ‘Synthetic Hydraulic Oil’ should be mapped to ‘Use Group B (industrial)’</a:t>
            </a:r>
          </a:p>
          <a:p>
            <a:pPr lvl="1" fontAlgn="auto">
              <a:spcAft>
                <a:spcPts val="0"/>
              </a:spcAft>
              <a:buClr>
                <a:schemeClr val="accent4">
                  <a:lumMod val="75000"/>
                </a:schemeClr>
              </a:buClr>
              <a:buFont typeface="Wingdings" panose="05000000000000000000" pitchFamily="2" charset="2"/>
              <a:buChar char="Ø"/>
              <a:defRPr/>
            </a:pPr>
            <a:r>
              <a:rPr lang="en-GB" sz="2000" dirty="0">
                <a:solidFill>
                  <a:schemeClr val="accent4">
                    <a:lumMod val="75000"/>
                  </a:schemeClr>
                </a:solidFill>
                <a:latin typeface="Trebuchet MS" panose="020B0603020202020204" pitchFamily="34" charset="0"/>
              </a:rPr>
              <a:t>Component 1: Dec-1-ene, dimers, hydrogenated</a:t>
            </a:r>
          </a:p>
          <a:p>
            <a:pPr lvl="1" fontAlgn="auto">
              <a:spcAft>
                <a:spcPts val="0"/>
              </a:spcAft>
              <a:buClr>
                <a:schemeClr val="accent4">
                  <a:lumMod val="75000"/>
                </a:schemeClr>
              </a:buClr>
              <a:buFont typeface="Wingdings" panose="05000000000000000000" pitchFamily="2" charset="2"/>
              <a:buChar char="Ø"/>
              <a:defRPr/>
            </a:pPr>
            <a:r>
              <a:rPr lang="en-GB" sz="2000" dirty="0">
                <a:solidFill>
                  <a:schemeClr val="accent4">
                    <a:lumMod val="75000"/>
                  </a:schemeClr>
                </a:solidFill>
                <a:latin typeface="Trebuchet MS" panose="020B0603020202020204" pitchFamily="34" charset="0"/>
              </a:rPr>
              <a:t>Component 2: Tris(</a:t>
            </a:r>
            <a:r>
              <a:rPr lang="en-GB" sz="2000" dirty="0" err="1">
                <a:solidFill>
                  <a:schemeClr val="accent4">
                    <a:lumMod val="75000"/>
                  </a:schemeClr>
                </a:solidFill>
                <a:latin typeface="Trebuchet MS" panose="020B0603020202020204" pitchFamily="34" charset="0"/>
              </a:rPr>
              <a:t>methylphenyl</a:t>
            </a:r>
            <a:r>
              <a:rPr lang="en-GB" sz="2000" dirty="0">
                <a:solidFill>
                  <a:schemeClr val="accent4">
                    <a:lumMod val="75000"/>
                  </a:schemeClr>
                </a:solidFill>
                <a:latin typeface="Trebuchet MS" panose="020B0603020202020204" pitchFamily="34" charset="0"/>
              </a:rPr>
              <a:t>) phosphate</a:t>
            </a:r>
          </a:p>
          <a:p>
            <a:pPr lvl="1" fontAlgn="auto">
              <a:spcAft>
                <a:spcPts val="0"/>
              </a:spcAft>
              <a:buClr>
                <a:schemeClr val="accent4">
                  <a:lumMod val="75000"/>
                </a:schemeClr>
              </a:buClr>
              <a:buFont typeface="Wingdings" panose="05000000000000000000" pitchFamily="2" charset="2"/>
              <a:buChar char="Ø"/>
              <a:defRPr/>
            </a:pPr>
            <a:r>
              <a:rPr lang="en-GB" sz="2000" dirty="0">
                <a:solidFill>
                  <a:schemeClr val="accent4">
                    <a:lumMod val="75000"/>
                  </a:schemeClr>
                </a:solidFill>
                <a:latin typeface="Trebuchet MS" panose="020B0603020202020204" pitchFamily="34" charset="0"/>
              </a:rPr>
              <a:t>Component 3: n-phenyl-1-naphthylamine </a:t>
            </a:r>
          </a:p>
          <a:p>
            <a:pPr fontAlgn="auto">
              <a:spcAft>
                <a:spcPts val="0"/>
              </a:spcAft>
              <a:buClr>
                <a:schemeClr val="accent4">
                  <a:lumMod val="75000"/>
                </a:schemeClr>
              </a:buClr>
              <a:buFont typeface="Wingdings 2" panose="05020102010507070707" pitchFamily="18" charset="2"/>
              <a:buChar char=""/>
              <a:defRPr/>
            </a:pPr>
            <a:endParaRPr lang="en-GB" sz="2400" dirty="0">
              <a:solidFill>
                <a:schemeClr val="accent5">
                  <a:lumMod val="50000"/>
                </a:schemeClr>
              </a:solidFill>
              <a:latin typeface="Trebuchet MS" panose="020B0603020202020204" pitchFamily="34" charset="0"/>
            </a:endParaRPr>
          </a:p>
        </p:txBody>
      </p:sp>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cxnSp>
        <p:nvCxnSpPr>
          <p:cNvPr id="13" name="Straight Arrow Connector 12"/>
          <p:cNvCxnSpPr/>
          <p:nvPr/>
        </p:nvCxnSpPr>
        <p:spPr>
          <a:xfrm flipV="1">
            <a:off x="5699125" y="2736850"/>
            <a:ext cx="622300" cy="2889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0424"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linds(horizontal)">
                                      <p:cBhvr>
                                        <p:cTn id="18" dur="500"/>
                                        <p:tgtEl>
                                          <p:spTgt spid="2">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3" descr="Step 3.jpg"/>
          <p:cNvPicPr>
            <a:picLocks noChangeAspect="1"/>
          </p:cNvPicPr>
          <p:nvPr/>
        </p:nvPicPr>
        <p:blipFill>
          <a:blip r:embed="rId2"/>
          <a:srcRect/>
          <a:stretch>
            <a:fillRect/>
          </a:stretch>
        </p:blipFill>
        <p:spPr bwMode="auto">
          <a:xfrm>
            <a:off x="6610350" y="2349500"/>
            <a:ext cx="2520950" cy="1890713"/>
          </a:xfrm>
          <a:prstGeom prst="rect">
            <a:avLst/>
          </a:prstGeom>
          <a:noFill/>
          <a:ln w="9525">
            <a:noFill/>
            <a:miter lim="800000"/>
            <a:headEnd/>
            <a:tailEnd/>
          </a:ln>
        </p:spPr>
      </p:pic>
      <p:grpSp>
        <p:nvGrpSpPr>
          <p:cNvPr id="61442"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sp>
        <p:nvSpPr>
          <p:cNvPr id="2" name="Content Placeholder 1"/>
          <p:cNvSpPr>
            <a:spLocks noGrp="1"/>
          </p:cNvSpPr>
          <p:nvPr>
            <p:ph idx="1"/>
          </p:nvPr>
        </p:nvSpPr>
        <p:spPr>
          <a:xfrm>
            <a:off x="276225" y="1571625"/>
            <a:ext cx="8229600" cy="4525963"/>
          </a:xfrm>
        </p:spPr>
        <p:txBody>
          <a:bodyPr rtlCol="0">
            <a:normAutofit lnSpcReduction="10000"/>
          </a:bodyPr>
          <a:lstStyle/>
          <a:p>
            <a:pPr marL="274320" indent="-274320" fontAlgn="auto">
              <a:spcAft>
                <a:spcPts val="0"/>
              </a:spcAft>
              <a:buClr>
                <a:schemeClr val="accent4">
                  <a:lumMod val="75000"/>
                </a:schemeClr>
              </a:buClr>
              <a:buSzPct val="95000"/>
              <a:buFont typeface="Wingdings 2"/>
              <a:buChar char=""/>
              <a:defRPr/>
            </a:pPr>
            <a:r>
              <a:rPr lang="en-GB" sz="2400" dirty="0">
                <a:solidFill>
                  <a:schemeClr val="accent5">
                    <a:lumMod val="50000"/>
                  </a:schemeClr>
                </a:solidFill>
                <a:latin typeface="Trebuchet MS"/>
              </a:rPr>
              <a:t>Received a REACH SDS with Exposure Scenarios for component 3 – n-phenyl-1-naphthylamine (R22, R48/22, R43; R50/53)</a:t>
            </a:r>
          </a:p>
          <a:p>
            <a:pPr marL="274320" indent="-274320" fontAlgn="auto">
              <a:spcAft>
                <a:spcPts val="0"/>
              </a:spcAft>
              <a:buClr>
                <a:schemeClr val="accent4">
                  <a:lumMod val="75000"/>
                </a:schemeClr>
              </a:buClr>
              <a:buSzPct val="95000"/>
              <a:buFont typeface="Wingdings 2"/>
              <a:buChar char=""/>
              <a:defRPr/>
            </a:pPr>
            <a:r>
              <a:rPr lang="en-GB" sz="2400" dirty="0">
                <a:solidFill>
                  <a:schemeClr val="accent5">
                    <a:lumMod val="50000"/>
                  </a:schemeClr>
                </a:solidFill>
                <a:latin typeface="Trebuchet MS"/>
              </a:rPr>
              <a:t>Use check against incoming SDS:</a:t>
            </a:r>
          </a:p>
          <a:p>
            <a:pPr marL="736092" lvl="1" indent="-342900" fontAlgn="auto">
              <a:spcAft>
                <a:spcPts val="0"/>
              </a:spcAft>
              <a:buClr>
                <a:schemeClr val="accent4">
                  <a:lumMod val="75000"/>
                </a:schemeClr>
              </a:buClr>
              <a:buSzPct val="85000"/>
              <a:buFont typeface="Wingdings" panose="05000000000000000000" pitchFamily="2" charset="2"/>
              <a:buChar char="Ø"/>
              <a:defRPr/>
            </a:pPr>
            <a:r>
              <a:rPr lang="en-GB" sz="2200" dirty="0">
                <a:solidFill>
                  <a:schemeClr val="accent4">
                    <a:lumMod val="75000"/>
                  </a:schemeClr>
                </a:solidFill>
                <a:latin typeface="Trebuchet MS"/>
              </a:rPr>
              <a:t>SDS Section 1.2: Additive for lubricants </a:t>
            </a:r>
            <a:r>
              <a:rPr lang="en-GB" sz="2600" dirty="0">
                <a:solidFill>
                  <a:schemeClr val="accent4">
                    <a:lumMod val="75000"/>
                  </a:schemeClr>
                </a:solidFill>
                <a:latin typeface="Trebuchet MS"/>
                <a:sym typeface="Wingdings"/>
              </a:rPr>
              <a:t></a:t>
            </a:r>
          </a:p>
          <a:p>
            <a:pPr marL="736092" lvl="1" indent="-342900" fontAlgn="auto">
              <a:spcAft>
                <a:spcPts val="0"/>
              </a:spcAft>
              <a:buClr>
                <a:schemeClr val="accent4">
                  <a:lumMod val="75000"/>
                </a:schemeClr>
              </a:buClr>
              <a:buSzPct val="85000"/>
              <a:buFont typeface="Wingdings" panose="05000000000000000000" pitchFamily="2" charset="2"/>
              <a:buChar char="Ø"/>
              <a:defRPr/>
            </a:pPr>
            <a:r>
              <a:rPr lang="en-GB" sz="2200" dirty="0">
                <a:solidFill>
                  <a:schemeClr val="accent4">
                    <a:lumMod val="75000"/>
                  </a:schemeClr>
                </a:solidFill>
                <a:latin typeface="Trebuchet MS"/>
                <a:sym typeface="Wingdings"/>
              </a:rPr>
              <a:t>Exposure Scenario: ES2 General industrial use</a:t>
            </a:r>
          </a:p>
          <a:p>
            <a:pPr marL="1010412" lvl="2" indent="-342900" fontAlgn="auto">
              <a:spcAft>
                <a:spcPts val="0"/>
              </a:spcAft>
              <a:buClr>
                <a:schemeClr val="accent4">
                  <a:lumMod val="75000"/>
                </a:schemeClr>
              </a:buClr>
              <a:buSzPct val="70000"/>
              <a:buFont typeface="Wingdings" panose="05000000000000000000" pitchFamily="2" charset="2"/>
              <a:buChar char="Ø"/>
              <a:defRPr/>
            </a:pPr>
            <a:r>
              <a:rPr lang="en-GB" sz="1900" dirty="0">
                <a:solidFill>
                  <a:schemeClr val="accent4">
                    <a:lumMod val="75000"/>
                  </a:schemeClr>
                </a:solidFill>
                <a:latin typeface="Trebuchet MS"/>
                <a:sym typeface="Wingdings"/>
              </a:rPr>
              <a:t>PC17 Hydraulic fluids, PC24: Lubricants, greases, release products </a:t>
            </a:r>
            <a:r>
              <a:rPr lang="en-GB" sz="2600" dirty="0">
                <a:solidFill>
                  <a:schemeClr val="accent4">
                    <a:lumMod val="75000"/>
                  </a:schemeClr>
                </a:solidFill>
                <a:latin typeface="Trebuchet MS"/>
                <a:sym typeface="Wingdings"/>
              </a:rPr>
              <a:t></a:t>
            </a:r>
          </a:p>
          <a:p>
            <a:pPr marL="1010412" lvl="2" indent="-342900" fontAlgn="auto">
              <a:spcAft>
                <a:spcPts val="0"/>
              </a:spcAft>
              <a:buClr>
                <a:schemeClr val="accent4">
                  <a:lumMod val="75000"/>
                </a:schemeClr>
              </a:buClr>
              <a:buSzPct val="70000"/>
              <a:buFont typeface="Wingdings" panose="05000000000000000000" pitchFamily="2" charset="2"/>
              <a:buChar char="Ø"/>
              <a:defRPr/>
            </a:pPr>
            <a:r>
              <a:rPr lang="en-GB" sz="1900" dirty="0">
                <a:solidFill>
                  <a:schemeClr val="accent4">
                    <a:lumMod val="75000"/>
                  </a:schemeClr>
                </a:solidFill>
                <a:latin typeface="Trebuchet MS"/>
                <a:sym typeface="Wingdings"/>
              </a:rPr>
              <a:t>PROCs: </a:t>
            </a:r>
            <a:r>
              <a:rPr lang="en-GB" sz="1900" dirty="0">
                <a:solidFill>
                  <a:schemeClr val="accent4">
                    <a:lumMod val="75000"/>
                  </a:schemeClr>
                </a:solidFill>
                <a:latin typeface="Trebuchet MS"/>
              </a:rPr>
              <a:t> 1, 2, 8a, 8b, 9 </a:t>
            </a:r>
            <a:r>
              <a:rPr lang="en-GB" sz="2600" dirty="0">
                <a:solidFill>
                  <a:schemeClr val="accent4">
                    <a:lumMod val="75000"/>
                  </a:schemeClr>
                </a:solidFill>
                <a:latin typeface="Trebuchet MS"/>
                <a:sym typeface="Wingdings"/>
              </a:rPr>
              <a:t></a:t>
            </a:r>
            <a:endParaRPr lang="en-GB" sz="2600" dirty="0">
              <a:solidFill>
                <a:schemeClr val="accent4">
                  <a:lumMod val="75000"/>
                </a:schemeClr>
              </a:solidFill>
              <a:latin typeface="Trebuchet MS"/>
            </a:endParaRPr>
          </a:p>
          <a:p>
            <a:pPr marL="1010412" lvl="2" indent="-342900" fontAlgn="auto">
              <a:spcAft>
                <a:spcPts val="0"/>
              </a:spcAft>
              <a:buClr>
                <a:schemeClr val="accent4">
                  <a:lumMod val="75000"/>
                </a:schemeClr>
              </a:buClr>
              <a:buSzPct val="70000"/>
              <a:buFont typeface="Wingdings" panose="05000000000000000000" pitchFamily="2" charset="2"/>
              <a:buChar char="Ø"/>
              <a:defRPr/>
            </a:pPr>
            <a:r>
              <a:rPr lang="en-GB" sz="1900" dirty="0">
                <a:solidFill>
                  <a:schemeClr val="accent4">
                    <a:lumMod val="75000"/>
                  </a:schemeClr>
                </a:solidFill>
                <a:latin typeface="Trebuchet MS"/>
              </a:rPr>
              <a:t>ERC4 and ERC7 </a:t>
            </a:r>
            <a:r>
              <a:rPr lang="en-GB" sz="2800" dirty="0">
                <a:solidFill>
                  <a:schemeClr val="accent4">
                    <a:lumMod val="75000"/>
                  </a:schemeClr>
                </a:solidFill>
                <a:latin typeface="Trebuchet MS"/>
                <a:sym typeface="Wingdings"/>
              </a:rPr>
              <a:t></a:t>
            </a:r>
          </a:p>
          <a:p>
            <a:pPr marL="274320" indent="-274320" fontAlgn="auto">
              <a:spcAft>
                <a:spcPts val="0"/>
              </a:spcAft>
              <a:buClr>
                <a:schemeClr val="accent4">
                  <a:lumMod val="75000"/>
                </a:schemeClr>
              </a:buClr>
              <a:buSzPct val="95000"/>
              <a:buFont typeface="Wingdings 2"/>
              <a:buChar char=""/>
              <a:defRPr/>
            </a:pPr>
            <a:r>
              <a:rPr lang="en-GB" sz="2400" dirty="0">
                <a:solidFill>
                  <a:schemeClr val="accent5">
                    <a:lumMod val="50000"/>
                  </a:schemeClr>
                </a:solidFill>
                <a:latin typeface="Trebuchet MS"/>
                <a:sym typeface="Wingdings"/>
              </a:rPr>
              <a:t>SDS includes ES relevant to Use Group B(</a:t>
            </a:r>
            <a:r>
              <a:rPr lang="en-GB" sz="2400" dirty="0" err="1">
                <a:solidFill>
                  <a:schemeClr val="accent5">
                    <a:lumMod val="50000"/>
                  </a:schemeClr>
                </a:solidFill>
                <a:latin typeface="Trebuchet MS"/>
                <a:sym typeface="Wingdings"/>
              </a:rPr>
              <a:t>i</a:t>
            </a:r>
            <a:r>
              <a:rPr lang="en-GB" sz="2400" dirty="0">
                <a:solidFill>
                  <a:schemeClr val="accent5">
                    <a:lumMod val="50000"/>
                  </a:schemeClr>
                </a:solidFill>
                <a:latin typeface="Trebuchet MS"/>
                <a:sym typeface="Wingdings"/>
              </a:rPr>
              <a:t>)</a:t>
            </a:r>
            <a:endParaRPr lang="en-GB" sz="2400" dirty="0">
              <a:solidFill>
                <a:schemeClr val="accent5">
                  <a:lumMod val="50000"/>
                </a:schemeClr>
              </a:solidFill>
              <a:latin typeface="Trebuchet MS"/>
            </a:endParaRPr>
          </a:p>
          <a:p>
            <a:pPr fontAlgn="auto">
              <a:spcAft>
                <a:spcPts val="0"/>
              </a:spcAft>
              <a:buClr>
                <a:schemeClr val="accent4">
                  <a:lumMod val="75000"/>
                </a:schemeClr>
              </a:buClr>
              <a:buFont typeface="Wingdings 2" panose="05020102010507070707" pitchFamily="18" charset="2"/>
              <a:buChar char=""/>
              <a:defRPr/>
            </a:pPr>
            <a:endParaRPr lang="en-GB" sz="2400" dirty="0">
              <a:solidFill>
                <a:schemeClr val="accent5">
                  <a:lumMod val="50000"/>
                </a:schemeClr>
              </a:solidFill>
              <a:latin typeface="Trebuchet MS" panose="020B0603020202020204" pitchFamily="34" charset="0"/>
            </a:endParaRPr>
          </a:p>
        </p:txBody>
      </p:sp>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61446" name="Rectangle 15"/>
          <p:cNvSpPr>
            <a:spLocks noChangeArrowheads="1"/>
          </p:cNvSpPr>
          <p:nvPr/>
        </p:nvSpPr>
        <p:spPr bwMode="auto">
          <a:xfrm>
            <a:off x="90488" y="388938"/>
            <a:ext cx="3557587" cy="523875"/>
          </a:xfrm>
          <a:prstGeom prst="rect">
            <a:avLst/>
          </a:prstGeom>
          <a:noFill/>
          <a:ln w="9525">
            <a:noFill/>
            <a:miter lim="800000"/>
            <a:headEnd/>
            <a:tailEnd/>
          </a:ln>
        </p:spPr>
        <p:txBody>
          <a:bodyPr wrap="none">
            <a:spAutoFit/>
          </a:bodyPr>
          <a:lstStyle/>
          <a:p>
            <a:r>
              <a:rPr lang="en-GB" sz="2800" b="1">
                <a:solidFill>
                  <a:srgbClr val="604A7B"/>
                </a:solidFill>
                <a:latin typeface="Calibri" pitchFamily="34" charset="0"/>
                <a:cs typeface="Times New Roman" pitchFamily="18" charset="0"/>
              </a:rPr>
              <a:t>    </a:t>
            </a:r>
            <a:r>
              <a:rPr lang="en-GB" sz="2800" b="1">
                <a:solidFill>
                  <a:srgbClr val="604A7B"/>
                </a:solidFill>
                <a:latin typeface="Trebuchet MS" pitchFamily="34" charset="0"/>
                <a:cs typeface="Times New Roman" pitchFamily="18" charset="0"/>
              </a:rPr>
              <a:t>Verification check</a:t>
            </a:r>
          </a:p>
        </p:txBody>
      </p:sp>
      <p:sp>
        <p:nvSpPr>
          <p:cNvPr id="61447"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linds(horizontal)">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linds(horizontal)">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blinds(horizontal)">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2" descr="Step 4.jpg"/>
          <p:cNvPicPr>
            <a:picLocks noChangeAspect="1"/>
          </p:cNvPicPr>
          <p:nvPr/>
        </p:nvPicPr>
        <p:blipFill>
          <a:blip r:embed="rId2"/>
          <a:srcRect/>
          <a:stretch>
            <a:fillRect/>
          </a:stretch>
        </p:blipFill>
        <p:spPr bwMode="auto">
          <a:xfrm>
            <a:off x="6586538" y="1055688"/>
            <a:ext cx="2520950" cy="1892300"/>
          </a:xfrm>
          <a:prstGeom prst="rect">
            <a:avLst/>
          </a:prstGeom>
          <a:noFill/>
          <a:ln w="9525">
            <a:noFill/>
            <a:miter lim="800000"/>
            <a:headEnd/>
            <a:tailEnd/>
          </a:ln>
        </p:spPr>
      </p:pic>
      <p:grpSp>
        <p:nvGrpSpPr>
          <p:cNvPr id="62466"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12" name="Picture 1"/>
          <p:cNvPicPr>
            <a:picLocks noGrp="1" noChangeAspect="1" noChangeArrowheads="1"/>
          </p:cNvPicPr>
          <p:nvPr>
            <p:ph idx="1"/>
          </p:nvPr>
        </p:nvPicPr>
        <p:blipFill>
          <a:blip r:embed="rId5"/>
          <a:srcRect/>
          <a:stretch>
            <a:fillRect/>
          </a:stretch>
        </p:blipFill>
        <p:spPr>
          <a:xfrm>
            <a:off x="276225" y="1397000"/>
            <a:ext cx="5067300" cy="4219575"/>
          </a:xfrm>
        </p:spPr>
      </p:pic>
      <p:pic>
        <p:nvPicPr>
          <p:cNvPr id="15" name="Picture 2"/>
          <p:cNvPicPr>
            <a:picLocks noChangeAspect="1" noChangeArrowheads="1"/>
          </p:cNvPicPr>
          <p:nvPr/>
        </p:nvPicPr>
        <p:blipFill>
          <a:blip r:embed="rId6"/>
          <a:srcRect/>
          <a:stretch>
            <a:fillRect/>
          </a:stretch>
        </p:blipFill>
        <p:spPr bwMode="auto">
          <a:xfrm>
            <a:off x="5859463" y="2492375"/>
            <a:ext cx="3184525" cy="1944688"/>
          </a:xfrm>
          <a:prstGeom prst="rect">
            <a:avLst/>
          </a:prstGeom>
          <a:noFill/>
          <a:ln w="9525">
            <a:noFill/>
            <a:miter lim="800000"/>
            <a:headEnd/>
            <a:tailEnd/>
          </a:ln>
        </p:spPr>
      </p:pic>
      <p:sp>
        <p:nvSpPr>
          <p:cNvPr id="17" name="Rectangle 16"/>
          <p:cNvSpPr>
            <a:spLocks noChangeArrowheads="1"/>
          </p:cNvSpPr>
          <p:nvPr/>
        </p:nvSpPr>
        <p:spPr bwMode="auto">
          <a:xfrm>
            <a:off x="4054475" y="1709738"/>
            <a:ext cx="550863" cy="584200"/>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18" name="Rectangle 17"/>
          <p:cNvSpPr>
            <a:spLocks noChangeArrowheads="1"/>
          </p:cNvSpPr>
          <p:nvPr/>
        </p:nvSpPr>
        <p:spPr bwMode="auto">
          <a:xfrm>
            <a:off x="5330825" y="3068638"/>
            <a:ext cx="550863" cy="585787"/>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19" name="Rectangle 18"/>
          <p:cNvSpPr>
            <a:spLocks noChangeArrowheads="1"/>
          </p:cNvSpPr>
          <p:nvPr/>
        </p:nvSpPr>
        <p:spPr bwMode="auto">
          <a:xfrm>
            <a:off x="5332413" y="3933825"/>
            <a:ext cx="549275" cy="584200"/>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21" name="Rectangle 20"/>
          <p:cNvSpPr>
            <a:spLocks noChangeArrowheads="1"/>
          </p:cNvSpPr>
          <p:nvPr/>
        </p:nvSpPr>
        <p:spPr bwMode="auto">
          <a:xfrm>
            <a:off x="5332413" y="4518025"/>
            <a:ext cx="549275" cy="584200"/>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89CA3"/>
              </a:solidFill>
              <a:latin typeface="Trebuchet MS" pitchFamily="34" charset="0"/>
              <a:cs typeface="Times New Roman" pitchFamily="18" charset="0"/>
            </a:endParaRPr>
          </a:p>
        </p:txBody>
      </p:sp>
      <p:sp>
        <p:nvSpPr>
          <p:cNvPr id="23" name="Rectangle 22"/>
          <p:cNvSpPr>
            <a:spLocks noChangeArrowheads="1"/>
          </p:cNvSpPr>
          <p:nvPr/>
        </p:nvSpPr>
        <p:spPr bwMode="auto">
          <a:xfrm>
            <a:off x="5332413" y="5102225"/>
            <a:ext cx="549275" cy="585788"/>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62476" name="Rectangle 26"/>
          <p:cNvSpPr>
            <a:spLocks noChangeArrowheads="1"/>
          </p:cNvSpPr>
          <p:nvPr/>
        </p:nvSpPr>
        <p:spPr bwMode="auto">
          <a:xfrm>
            <a:off x="90488" y="388938"/>
            <a:ext cx="3557587" cy="523875"/>
          </a:xfrm>
          <a:prstGeom prst="rect">
            <a:avLst/>
          </a:prstGeom>
          <a:noFill/>
          <a:ln w="9525">
            <a:noFill/>
            <a:miter lim="800000"/>
            <a:headEnd/>
            <a:tailEnd/>
          </a:ln>
        </p:spPr>
        <p:txBody>
          <a:bodyPr wrap="none">
            <a:spAutoFit/>
          </a:bodyPr>
          <a:lstStyle/>
          <a:p>
            <a:r>
              <a:rPr lang="en-GB" sz="2800" b="1">
                <a:solidFill>
                  <a:srgbClr val="604A7B"/>
                </a:solidFill>
                <a:latin typeface="Calibri" pitchFamily="34" charset="0"/>
                <a:cs typeface="Times New Roman" pitchFamily="18" charset="0"/>
              </a:rPr>
              <a:t>    </a:t>
            </a:r>
            <a:r>
              <a:rPr lang="en-GB" sz="2800" b="1">
                <a:solidFill>
                  <a:srgbClr val="604A7B"/>
                </a:solidFill>
                <a:latin typeface="Trebuchet MS" pitchFamily="34" charset="0"/>
                <a:cs typeface="Times New Roman" pitchFamily="18" charset="0"/>
              </a:rPr>
              <a:t>Verification check</a:t>
            </a:r>
          </a:p>
        </p:txBody>
      </p:sp>
      <p:sp>
        <p:nvSpPr>
          <p:cNvPr id="62477"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20" name="TextBox 19"/>
          <p:cNvSpPr txBox="1">
            <a:spLocks noChangeArrowheads="1"/>
          </p:cNvSpPr>
          <p:nvPr/>
        </p:nvSpPr>
        <p:spPr bwMode="auto">
          <a:xfrm>
            <a:off x="6948488" y="4581525"/>
            <a:ext cx="1109662" cy="922338"/>
          </a:xfrm>
          <a:prstGeom prst="rect">
            <a:avLst/>
          </a:prstGeom>
          <a:noFill/>
          <a:ln w="9525">
            <a:noFill/>
            <a:miter lim="800000"/>
            <a:headEnd/>
            <a:tailEnd/>
          </a:ln>
        </p:spPr>
        <p:txBody>
          <a:bodyPr wrap="none">
            <a:spAutoFit/>
          </a:bodyPr>
          <a:lstStyle/>
          <a:p>
            <a:r>
              <a:rPr lang="en-GB" sz="5400" b="1">
                <a:latin typeface="Calibri" pitchFamily="34" charset="0"/>
                <a:cs typeface="Times New Roman" pitchFamily="18" charset="0"/>
              </a:rPr>
              <a:t>NO</a:t>
            </a:r>
          </a:p>
        </p:txBody>
      </p:sp>
      <p:cxnSp>
        <p:nvCxnSpPr>
          <p:cNvPr id="29" name="Straight Arrow Connector 28"/>
          <p:cNvCxnSpPr>
            <a:stCxn id="21" idx="3"/>
            <a:endCxn id="20" idx="1"/>
          </p:cNvCxnSpPr>
          <p:nvPr/>
        </p:nvCxnSpPr>
        <p:spPr>
          <a:xfrm>
            <a:off x="5881688" y="4810125"/>
            <a:ext cx="1066800" cy="233363"/>
          </a:xfrm>
          <a:prstGeom prst="straightConnector1">
            <a:avLst/>
          </a:prstGeom>
          <a:ln w="28575">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2"/>
          </p:cNvCxnSpPr>
          <p:nvPr/>
        </p:nvCxnSpPr>
        <p:spPr>
          <a:xfrm>
            <a:off x="7451725" y="4437063"/>
            <a:ext cx="0" cy="2873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linds(horizontal)">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3"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1" descr="Step 4.jpg"/>
          <p:cNvPicPr>
            <a:picLocks noChangeAspect="1"/>
          </p:cNvPicPr>
          <p:nvPr/>
        </p:nvPicPr>
        <p:blipFill>
          <a:blip r:embed="rId2"/>
          <a:srcRect/>
          <a:stretch>
            <a:fillRect/>
          </a:stretch>
        </p:blipFill>
        <p:spPr bwMode="auto">
          <a:xfrm>
            <a:off x="6537325" y="1052513"/>
            <a:ext cx="2593975" cy="1944687"/>
          </a:xfrm>
          <a:prstGeom prst="rect">
            <a:avLst/>
          </a:prstGeom>
          <a:noFill/>
          <a:ln w="9525">
            <a:noFill/>
            <a:miter lim="800000"/>
            <a:headEnd/>
            <a:tailEnd/>
          </a:ln>
        </p:spPr>
      </p:pic>
      <p:grpSp>
        <p:nvGrpSpPr>
          <p:cNvPr id="63490"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3491" name="Rectangle 6"/>
          <p:cNvSpPr>
            <a:spLocks noChangeArrowheads="1"/>
          </p:cNvSpPr>
          <p:nvPr/>
        </p:nvSpPr>
        <p:spPr bwMode="auto">
          <a:xfrm>
            <a:off x="20638" y="392113"/>
            <a:ext cx="3556000" cy="523875"/>
          </a:xfrm>
          <a:prstGeom prst="rect">
            <a:avLst/>
          </a:prstGeom>
          <a:noFill/>
          <a:ln w="9525">
            <a:noFill/>
            <a:miter lim="800000"/>
            <a:headEnd/>
            <a:tailEnd/>
          </a:ln>
        </p:spPr>
        <p:txBody>
          <a:bodyPr wrap="none">
            <a:spAutoFit/>
          </a:bodyPr>
          <a:lstStyle/>
          <a:p>
            <a:pPr algn="ctr"/>
            <a:r>
              <a:rPr lang="en-GB" sz="2800" b="1">
                <a:solidFill>
                  <a:srgbClr val="604A7B"/>
                </a:solidFill>
                <a:latin typeface="Calibri" pitchFamily="34" charset="0"/>
                <a:cs typeface="Times New Roman" pitchFamily="18" charset="0"/>
              </a:rPr>
              <a:t>    </a:t>
            </a:r>
            <a:r>
              <a:rPr lang="en-GB" sz="2800" b="1">
                <a:solidFill>
                  <a:srgbClr val="604A7B"/>
                </a:solidFill>
                <a:latin typeface="Trebuchet MS" pitchFamily="34" charset="0"/>
                <a:cs typeface="Times New Roman" pitchFamily="18" charset="0"/>
              </a:rPr>
              <a:t>Verification check</a:t>
            </a:r>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63494" name="Picture 1"/>
          <p:cNvPicPr>
            <a:picLocks noChangeAspect="1" noChangeArrowheads="1"/>
          </p:cNvPicPr>
          <p:nvPr/>
        </p:nvPicPr>
        <p:blipFill>
          <a:blip r:embed="rId5"/>
          <a:srcRect/>
          <a:stretch>
            <a:fillRect/>
          </a:stretch>
        </p:blipFill>
        <p:spPr bwMode="auto">
          <a:xfrm>
            <a:off x="276225" y="1135063"/>
            <a:ext cx="5594350" cy="4752975"/>
          </a:xfrm>
          <a:prstGeom prst="rect">
            <a:avLst/>
          </a:prstGeom>
          <a:noFill/>
          <a:ln w="9525">
            <a:noFill/>
            <a:miter lim="800000"/>
            <a:headEnd/>
            <a:tailEnd/>
          </a:ln>
        </p:spPr>
      </p:pic>
      <p:pic>
        <p:nvPicPr>
          <p:cNvPr id="27" name="Picture 2"/>
          <p:cNvPicPr>
            <a:picLocks noChangeAspect="1" noChangeArrowheads="1"/>
          </p:cNvPicPr>
          <p:nvPr/>
        </p:nvPicPr>
        <p:blipFill>
          <a:blip r:embed="rId6"/>
          <a:srcRect/>
          <a:stretch>
            <a:fillRect/>
          </a:stretch>
        </p:blipFill>
        <p:spPr bwMode="auto">
          <a:xfrm>
            <a:off x="6550025" y="2692400"/>
            <a:ext cx="2089150" cy="2932113"/>
          </a:xfrm>
          <a:prstGeom prst="rect">
            <a:avLst/>
          </a:prstGeom>
          <a:noFill/>
          <a:ln w="9525">
            <a:noFill/>
            <a:miter lim="800000"/>
            <a:headEnd/>
            <a:tailEnd/>
          </a:ln>
        </p:spPr>
      </p:pic>
      <p:sp>
        <p:nvSpPr>
          <p:cNvPr id="28" name="TextBox 27"/>
          <p:cNvSpPr txBox="1">
            <a:spLocks noChangeArrowheads="1"/>
          </p:cNvSpPr>
          <p:nvPr/>
        </p:nvSpPr>
        <p:spPr bwMode="auto">
          <a:xfrm>
            <a:off x="6369050" y="2298700"/>
            <a:ext cx="2098675" cy="368300"/>
          </a:xfrm>
          <a:prstGeom prst="rect">
            <a:avLst/>
          </a:prstGeom>
          <a:noFill/>
          <a:ln w="9525">
            <a:noFill/>
            <a:miter lim="800000"/>
            <a:headEnd/>
            <a:tailEnd/>
          </a:ln>
        </p:spPr>
        <p:txBody>
          <a:bodyPr wrap="none">
            <a:spAutoFit/>
          </a:bodyPr>
          <a:lstStyle/>
          <a:p>
            <a:r>
              <a:rPr lang="en-GB">
                <a:solidFill>
                  <a:srgbClr val="006666"/>
                </a:solidFill>
                <a:latin typeface="Trebuchet MS" pitchFamily="34" charset="0"/>
                <a:cs typeface="Times New Roman" pitchFamily="18" charset="0"/>
              </a:rPr>
              <a:t>From Document 4:</a:t>
            </a:r>
          </a:p>
        </p:txBody>
      </p:sp>
      <p:cxnSp>
        <p:nvCxnSpPr>
          <p:cNvPr id="29" name="Straight Arrow Connector 28"/>
          <p:cNvCxnSpPr/>
          <p:nvPr/>
        </p:nvCxnSpPr>
        <p:spPr>
          <a:xfrm>
            <a:off x="5289550" y="2620963"/>
            <a:ext cx="1152525" cy="714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383338" y="3489325"/>
            <a:ext cx="2232025" cy="936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3" name="Rectangle 32"/>
          <p:cNvSpPr>
            <a:spLocks noChangeArrowheads="1"/>
          </p:cNvSpPr>
          <p:nvPr/>
        </p:nvSpPr>
        <p:spPr bwMode="auto">
          <a:xfrm>
            <a:off x="8640763" y="3629025"/>
            <a:ext cx="549275" cy="585788"/>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63500"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16" name="Oval 15"/>
          <p:cNvSpPr/>
          <p:nvPr/>
        </p:nvSpPr>
        <p:spPr>
          <a:xfrm>
            <a:off x="3924300" y="1412875"/>
            <a:ext cx="647700" cy="698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16"/>
          <p:cNvSpPr/>
          <p:nvPr/>
        </p:nvSpPr>
        <p:spPr>
          <a:xfrm>
            <a:off x="3276600" y="2133600"/>
            <a:ext cx="2016125" cy="1366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3" grpId="0"/>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1" descr="Step 4.jpg"/>
          <p:cNvPicPr>
            <a:picLocks noChangeAspect="1"/>
          </p:cNvPicPr>
          <p:nvPr/>
        </p:nvPicPr>
        <p:blipFill>
          <a:blip r:embed="rId2"/>
          <a:srcRect/>
          <a:stretch>
            <a:fillRect/>
          </a:stretch>
        </p:blipFill>
        <p:spPr bwMode="auto">
          <a:xfrm>
            <a:off x="6537325" y="1052513"/>
            <a:ext cx="2593975" cy="1944687"/>
          </a:xfrm>
          <a:prstGeom prst="rect">
            <a:avLst/>
          </a:prstGeom>
          <a:noFill/>
          <a:ln w="9525">
            <a:noFill/>
            <a:miter lim="800000"/>
            <a:headEnd/>
            <a:tailEnd/>
          </a:ln>
        </p:spPr>
      </p:pic>
      <p:grpSp>
        <p:nvGrpSpPr>
          <p:cNvPr id="64514"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4515" name="Rectangle 6"/>
          <p:cNvSpPr>
            <a:spLocks noChangeArrowheads="1"/>
          </p:cNvSpPr>
          <p:nvPr/>
        </p:nvSpPr>
        <p:spPr bwMode="auto">
          <a:xfrm>
            <a:off x="107950" y="392113"/>
            <a:ext cx="3556000" cy="523875"/>
          </a:xfrm>
          <a:prstGeom prst="rect">
            <a:avLst/>
          </a:prstGeom>
          <a:noFill/>
          <a:ln w="9525">
            <a:noFill/>
            <a:miter lim="800000"/>
            <a:headEnd/>
            <a:tailEnd/>
          </a:ln>
        </p:spPr>
        <p:txBody>
          <a:bodyPr wrap="none">
            <a:spAutoFit/>
          </a:bodyPr>
          <a:lstStyle/>
          <a:p>
            <a:pPr algn="ctr"/>
            <a:r>
              <a:rPr lang="en-GB" sz="2800" b="1">
                <a:solidFill>
                  <a:srgbClr val="604A7B"/>
                </a:solidFill>
                <a:latin typeface="Calibri" pitchFamily="34" charset="0"/>
                <a:cs typeface="Times New Roman" pitchFamily="18" charset="0"/>
              </a:rPr>
              <a:t>    </a:t>
            </a:r>
            <a:r>
              <a:rPr lang="en-GB" sz="2800" b="1">
                <a:solidFill>
                  <a:srgbClr val="604A7B"/>
                </a:solidFill>
                <a:latin typeface="Trebuchet MS" pitchFamily="34" charset="0"/>
                <a:cs typeface="Times New Roman" pitchFamily="18" charset="0"/>
              </a:rPr>
              <a:t>Verification check</a:t>
            </a:r>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28" name="TextBox 27"/>
          <p:cNvSpPr txBox="1">
            <a:spLocks noChangeArrowheads="1"/>
          </p:cNvSpPr>
          <p:nvPr/>
        </p:nvSpPr>
        <p:spPr bwMode="auto">
          <a:xfrm>
            <a:off x="6369050" y="2298700"/>
            <a:ext cx="2098675" cy="368300"/>
          </a:xfrm>
          <a:prstGeom prst="rect">
            <a:avLst/>
          </a:prstGeom>
          <a:noFill/>
          <a:ln w="9525">
            <a:noFill/>
            <a:miter lim="800000"/>
            <a:headEnd/>
            <a:tailEnd/>
          </a:ln>
        </p:spPr>
        <p:txBody>
          <a:bodyPr wrap="none">
            <a:spAutoFit/>
          </a:bodyPr>
          <a:lstStyle/>
          <a:p>
            <a:r>
              <a:rPr lang="en-GB">
                <a:solidFill>
                  <a:srgbClr val="006666"/>
                </a:solidFill>
                <a:latin typeface="Trebuchet MS" pitchFamily="34" charset="0"/>
                <a:cs typeface="Times New Roman" pitchFamily="18" charset="0"/>
              </a:rPr>
              <a:t>From Document 4:</a:t>
            </a:r>
          </a:p>
        </p:txBody>
      </p:sp>
      <p:pic>
        <p:nvPicPr>
          <p:cNvPr id="64519" name="Picture 1"/>
          <p:cNvPicPr>
            <a:picLocks noChangeAspect="1" noChangeArrowheads="1"/>
          </p:cNvPicPr>
          <p:nvPr/>
        </p:nvPicPr>
        <p:blipFill>
          <a:blip r:embed="rId5"/>
          <a:srcRect/>
          <a:stretch>
            <a:fillRect/>
          </a:stretch>
        </p:blipFill>
        <p:spPr bwMode="auto">
          <a:xfrm>
            <a:off x="395288" y="1628775"/>
            <a:ext cx="5594350" cy="4752975"/>
          </a:xfrm>
          <a:prstGeom prst="rect">
            <a:avLst/>
          </a:prstGeom>
          <a:noFill/>
          <a:ln w="9525">
            <a:noFill/>
            <a:miter lim="800000"/>
            <a:headEnd/>
            <a:tailEnd/>
          </a:ln>
        </p:spPr>
      </p:pic>
      <p:sp>
        <p:nvSpPr>
          <p:cNvPr id="16" name="Oval 15"/>
          <p:cNvSpPr/>
          <p:nvPr/>
        </p:nvSpPr>
        <p:spPr>
          <a:xfrm>
            <a:off x="468313" y="4005263"/>
            <a:ext cx="1500187" cy="2174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17" name="Picture 2"/>
          <p:cNvPicPr>
            <a:picLocks noChangeAspect="1" noChangeArrowheads="1"/>
          </p:cNvPicPr>
          <p:nvPr/>
        </p:nvPicPr>
        <p:blipFill>
          <a:blip r:embed="rId6"/>
          <a:srcRect/>
          <a:stretch>
            <a:fillRect/>
          </a:stretch>
        </p:blipFill>
        <p:spPr bwMode="auto">
          <a:xfrm>
            <a:off x="6611938" y="2620963"/>
            <a:ext cx="1804987" cy="1008062"/>
          </a:xfrm>
          <a:prstGeom prst="rect">
            <a:avLst/>
          </a:prstGeom>
          <a:noFill/>
          <a:ln w="9525">
            <a:noFill/>
            <a:miter lim="800000"/>
            <a:headEnd/>
            <a:tailEnd/>
          </a:ln>
        </p:spPr>
      </p:pic>
      <p:cxnSp>
        <p:nvCxnSpPr>
          <p:cNvPr id="29" name="Straight Arrow Connector 28"/>
          <p:cNvCxnSpPr/>
          <p:nvPr/>
        </p:nvCxnSpPr>
        <p:spPr>
          <a:xfrm flipV="1">
            <a:off x="3787775" y="2997200"/>
            <a:ext cx="2806700" cy="1152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6369050" y="3640138"/>
            <a:ext cx="2333625" cy="368300"/>
          </a:xfrm>
          <a:prstGeom prst="rect">
            <a:avLst/>
          </a:prstGeom>
          <a:noFill/>
          <a:ln w="9525">
            <a:noFill/>
            <a:miter lim="800000"/>
            <a:headEnd/>
            <a:tailEnd/>
          </a:ln>
        </p:spPr>
        <p:txBody>
          <a:bodyPr wrap="none">
            <a:spAutoFit/>
          </a:bodyPr>
          <a:lstStyle/>
          <a:p>
            <a:r>
              <a:rPr lang="en-GB">
                <a:solidFill>
                  <a:srgbClr val="006666"/>
                </a:solidFill>
                <a:latin typeface="Trebuchet MS" pitchFamily="34" charset="0"/>
                <a:cs typeface="Times New Roman" pitchFamily="18" charset="0"/>
              </a:rPr>
              <a:t>Raw material DNELs:</a:t>
            </a:r>
          </a:p>
        </p:txBody>
      </p:sp>
      <p:sp>
        <p:nvSpPr>
          <p:cNvPr id="23" name="TextBox 22"/>
          <p:cNvSpPr txBox="1">
            <a:spLocks noChangeArrowheads="1"/>
          </p:cNvSpPr>
          <p:nvPr/>
        </p:nvSpPr>
        <p:spPr bwMode="auto">
          <a:xfrm>
            <a:off x="6356350" y="5219700"/>
            <a:ext cx="1954213" cy="369888"/>
          </a:xfrm>
          <a:prstGeom prst="rect">
            <a:avLst/>
          </a:prstGeom>
          <a:noFill/>
          <a:ln w="9525">
            <a:noFill/>
            <a:miter lim="800000"/>
            <a:headEnd/>
            <a:tailEnd/>
          </a:ln>
        </p:spPr>
        <p:txBody>
          <a:bodyPr wrap="none">
            <a:spAutoFit/>
          </a:bodyPr>
          <a:lstStyle/>
          <a:p>
            <a:r>
              <a:rPr lang="en-GB">
                <a:solidFill>
                  <a:srgbClr val="006666"/>
                </a:solidFill>
                <a:latin typeface="Trebuchet MS" pitchFamily="34" charset="0"/>
                <a:cs typeface="Times New Roman" pitchFamily="18" charset="0"/>
              </a:rPr>
              <a:t>Raw material VP</a:t>
            </a:r>
            <a:r>
              <a:rPr lang="en-GB">
                <a:solidFill>
                  <a:srgbClr val="006666"/>
                </a:solidFill>
                <a:latin typeface="Calibri" pitchFamily="34" charset="0"/>
                <a:cs typeface="Times New Roman" pitchFamily="18" charset="0"/>
              </a:rPr>
              <a:t>:</a:t>
            </a:r>
          </a:p>
        </p:txBody>
      </p:sp>
      <p:pic>
        <p:nvPicPr>
          <p:cNvPr id="31" name="Picture 3"/>
          <p:cNvPicPr>
            <a:picLocks noChangeAspect="1" noChangeArrowheads="1"/>
          </p:cNvPicPr>
          <p:nvPr/>
        </p:nvPicPr>
        <p:blipFill>
          <a:blip r:embed="rId7"/>
          <a:srcRect/>
          <a:stretch>
            <a:fillRect/>
          </a:stretch>
        </p:blipFill>
        <p:spPr bwMode="auto">
          <a:xfrm>
            <a:off x="6356350" y="4005263"/>
            <a:ext cx="2774950" cy="1223962"/>
          </a:xfrm>
          <a:prstGeom prst="rect">
            <a:avLst/>
          </a:prstGeom>
          <a:noFill/>
          <a:ln w="9525">
            <a:noFill/>
            <a:miter lim="800000"/>
            <a:headEnd/>
            <a:tailEnd/>
          </a:ln>
        </p:spPr>
      </p:pic>
      <p:pic>
        <p:nvPicPr>
          <p:cNvPr id="32" name="Picture 4"/>
          <p:cNvPicPr>
            <a:picLocks noChangeAspect="1" noChangeArrowheads="1"/>
          </p:cNvPicPr>
          <p:nvPr/>
        </p:nvPicPr>
        <p:blipFill>
          <a:blip r:embed="rId8"/>
          <a:srcRect/>
          <a:stretch>
            <a:fillRect/>
          </a:stretch>
        </p:blipFill>
        <p:spPr bwMode="auto">
          <a:xfrm>
            <a:off x="6300788" y="5516563"/>
            <a:ext cx="2159000" cy="428625"/>
          </a:xfrm>
          <a:prstGeom prst="rect">
            <a:avLst/>
          </a:prstGeom>
          <a:noFill/>
          <a:ln w="9525">
            <a:noFill/>
            <a:miter lim="800000"/>
            <a:headEnd/>
            <a:tailEnd/>
          </a:ln>
        </p:spPr>
      </p:pic>
      <p:sp>
        <p:nvSpPr>
          <p:cNvPr id="35" name="Rectangle 34"/>
          <p:cNvSpPr>
            <a:spLocks noChangeArrowheads="1"/>
          </p:cNvSpPr>
          <p:nvPr/>
        </p:nvSpPr>
        <p:spPr bwMode="auto">
          <a:xfrm>
            <a:off x="8424863" y="4324350"/>
            <a:ext cx="550862" cy="585788"/>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89CA3"/>
              </a:solidFill>
              <a:latin typeface="Trebuchet MS" pitchFamily="34" charset="0"/>
              <a:cs typeface="Times New Roman" pitchFamily="18" charset="0"/>
            </a:endParaRPr>
          </a:p>
        </p:txBody>
      </p:sp>
      <p:sp>
        <p:nvSpPr>
          <p:cNvPr id="37" name="Rectangle 36"/>
          <p:cNvSpPr>
            <a:spLocks noChangeArrowheads="1"/>
          </p:cNvSpPr>
          <p:nvPr/>
        </p:nvSpPr>
        <p:spPr bwMode="auto">
          <a:xfrm>
            <a:off x="8420100" y="5219700"/>
            <a:ext cx="550863" cy="584200"/>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64529"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27" name="Oval 26"/>
          <p:cNvSpPr/>
          <p:nvPr/>
        </p:nvSpPr>
        <p:spPr>
          <a:xfrm>
            <a:off x="2555875" y="2997200"/>
            <a:ext cx="503238"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 name="Oval 29"/>
          <p:cNvSpPr/>
          <p:nvPr/>
        </p:nvSpPr>
        <p:spPr>
          <a:xfrm>
            <a:off x="1692275" y="3644900"/>
            <a:ext cx="2087563" cy="1223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linds(horizont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linds(horizont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linds(horizontal)">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6" grpId="0" animBg="1"/>
      <p:bldP spid="21" grpId="0"/>
      <p:bldP spid="23" grpId="0"/>
      <p:bldP spid="35" grpId="0"/>
      <p:bldP spid="37" grpId="0"/>
      <p:bldP spid="27"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1" descr="Step 4.jpg"/>
          <p:cNvPicPr>
            <a:picLocks noChangeAspect="1"/>
          </p:cNvPicPr>
          <p:nvPr/>
        </p:nvPicPr>
        <p:blipFill>
          <a:blip r:embed="rId2"/>
          <a:srcRect/>
          <a:stretch>
            <a:fillRect/>
          </a:stretch>
        </p:blipFill>
        <p:spPr bwMode="auto">
          <a:xfrm>
            <a:off x="6537325" y="930275"/>
            <a:ext cx="2593975" cy="1946275"/>
          </a:xfrm>
          <a:prstGeom prst="rect">
            <a:avLst/>
          </a:prstGeom>
          <a:noFill/>
          <a:ln w="9525">
            <a:noFill/>
            <a:miter lim="800000"/>
            <a:headEnd/>
            <a:tailEnd/>
          </a:ln>
        </p:spPr>
      </p:pic>
      <p:grpSp>
        <p:nvGrpSpPr>
          <p:cNvPr id="65538"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539" name="Rectangle 6"/>
          <p:cNvSpPr>
            <a:spLocks noChangeArrowheads="1"/>
          </p:cNvSpPr>
          <p:nvPr/>
        </p:nvSpPr>
        <p:spPr bwMode="auto">
          <a:xfrm>
            <a:off x="134938" y="392113"/>
            <a:ext cx="3556000" cy="523875"/>
          </a:xfrm>
          <a:prstGeom prst="rect">
            <a:avLst/>
          </a:prstGeom>
          <a:noFill/>
          <a:ln w="9525">
            <a:noFill/>
            <a:miter lim="800000"/>
            <a:headEnd/>
            <a:tailEnd/>
          </a:ln>
        </p:spPr>
        <p:txBody>
          <a:bodyPr wrap="none">
            <a:spAutoFit/>
          </a:bodyPr>
          <a:lstStyle/>
          <a:p>
            <a:pPr algn="ctr"/>
            <a:r>
              <a:rPr lang="en-GB" sz="2800" b="1">
                <a:solidFill>
                  <a:srgbClr val="604A7B"/>
                </a:solidFill>
                <a:latin typeface="Calibri" pitchFamily="34" charset="0"/>
                <a:cs typeface="Times New Roman" pitchFamily="18" charset="0"/>
              </a:rPr>
              <a:t>    </a:t>
            </a:r>
            <a:r>
              <a:rPr lang="en-GB" sz="2800" b="1">
                <a:solidFill>
                  <a:srgbClr val="604A7B"/>
                </a:solidFill>
                <a:latin typeface="Trebuchet MS" pitchFamily="34" charset="0"/>
                <a:cs typeface="Times New Roman" pitchFamily="18" charset="0"/>
              </a:rPr>
              <a:t>Verification check</a:t>
            </a:r>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28" name="TextBox 27"/>
          <p:cNvSpPr txBox="1">
            <a:spLocks noChangeArrowheads="1"/>
          </p:cNvSpPr>
          <p:nvPr/>
        </p:nvSpPr>
        <p:spPr bwMode="auto">
          <a:xfrm>
            <a:off x="5943600" y="2185988"/>
            <a:ext cx="2593975" cy="369887"/>
          </a:xfrm>
          <a:prstGeom prst="rect">
            <a:avLst/>
          </a:prstGeom>
          <a:noFill/>
          <a:ln w="9525">
            <a:noFill/>
            <a:miter lim="800000"/>
            <a:headEnd/>
            <a:tailEnd/>
          </a:ln>
        </p:spPr>
        <p:txBody>
          <a:bodyPr wrap="none">
            <a:spAutoFit/>
          </a:bodyPr>
          <a:lstStyle/>
          <a:p>
            <a:r>
              <a:rPr lang="en-GB">
                <a:solidFill>
                  <a:srgbClr val="006666"/>
                </a:solidFill>
                <a:latin typeface="Trebuchet MS" pitchFamily="34" charset="0"/>
                <a:cs typeface="Times New Roman" pitchFamily="18" charset="0"/>
              </a:rPr>
              <a:t>If the outcome was No:</a:t>
            </a:r>
          </a:p>
        </p:txBody>
      </p:sp>
      <p:sp>
        <p:nvSpPr>
          <p:cNvPr id="21" name="TextBox 20"/>
          <p:cNvSpPr txBox="1">
            <a:spLocks noChangeArrowheads="1"/>
          </p:cNvSpPr>
          <p:nvPr/>
        </p:nvSpPr>
        <p:spPr bwMode="auto">
          <a:xfrm>
            <a:off x="5940425" y="2530475"/>
            <a:ext cx="3203575" cy="3416300"/>
          </a:xfrm>
          <a:prstGeom prst="rect">
            <a:avLst/>
          </a:prstGeom>
          <a:noFill/>
          <a:ln w="9525">
            <a:noFill/>
            <a:miter lim="800000"/>
            <a:headEnd/>
            <a:tailEnd/>
          </a:ln>
        </p:spPr>
        <p:txBody>
          <a:bodyPr>
            <a:spAutoFit/>
          </a:bodyPr>
          <a:lstStyle/>
          <a:p>
            <a:r>
              <a:rPr lang="en-GB">
                <a:solidFill>
                  <a:srgbClr val="006666"/>
                </a:solidFill>
                <a:latin typeface="Trebuchet MS" pitchFamily="34" charset="0"/>
                <a:cs typeface="Times New Roman" pitchFamily="18" charset="0"/>
              </a:rPr>
              <a:t>Apply scaling:</a:t>
            </a:r>
          </a:p>
          <a:p>
            <a:r>
              <a:rPr lang="en-GB">
                <a:solidFill>
                  <a:srgbClr val="604A7B"/>
                </a:solidFill>
                <a:latin typeface="Calibri" pitchFamily="34" charset="0"/>
                <a:cs typeface="Times New Roman" pitchFamily="18" charset="0"/>
              </a:rPr>
              <a:t>ECETOC TRA model applied by supplier</a:t>
            </a:r>
          </a:p>
          <a:p>
            <a:endParaRPr lang="en-GB">
              <a:solidFill>
                <a:srgbClr val="604A7B"/>
              </a:solidFill>
              <a:latin typeface="Calibri" pitchFamily="34" charset="0"/>
              <a:cs typeface="Times New Roman" pitchFamily="18" charset="0"/>
            </a:endParaRPr>
          </a:p>
          <a:p>
            <a:r>
              <a:rPr lang="en-GB">
                <a:solidFill>
                  <a:srgbClr val="604A7B"/>
                </a:solidFill>
                <a:latin typeface="Calibri" pitchFamily="34" charset="0"/>
                <a:cs typeface="Times New Roman" pitchFamily="18" charset="0"/>
              </a:rPr>
              <a:t>Actual concentration in Product: &lt;1% = 90% exposure reduction</a:t>
            </a:r>
          </a:p>
          <a:p>
            <a:endParaRPr lang="en-GB">
              <a:solidFill>
                <a:srgbClr val="604A7B"/>
              </a:solidFill>
              <a:latin typeface="Calibri" pitchFamily="34" charset="0"/>
              <a:cs typeface="Times New Roman" pitchFamily="18" charset="0"/>
            </a:endParaRPr>
          </a:p>
          <a:p>
            <a:r>
              <a:rPr lang="en-GB">
                <a:solidFill>
                  <a:srgbClr val="604A7B"/>
                </a:solidFill>
                <a:latin typeface="Calibri" pitchFamily="34" charset="0"/>
                <a:cs typeface="Times New Roman" pitchFamily="18" charset="0"/>
              </a:rPr>
              <a:t>Replaces LEV with 90% </a:t>
            </a:r>
          </a:p>
          <a:p>
            <a:r>
              <a:rPr lang="en-GB">
                <a:solidFill>
                  <a:srgbClr val="604A7B"/>
                </a:solidFill>
                <a:latin typeface="Calibri" pitchFamily="34" charset="0"/>
                <a:cs typeface="Times New Roman" pitchFamily="18" charset="0"/>
              </a:rPr>
              <a:t>exposure reduction</a:t>
            </a:r>
          </a:p>
          <a:p>
            <a:endParaRPr lang="en-GB">
              <a:solidFill>
                <a:srgbClr val="604A7B"/>
              </a:solidFill>
              <a:latin typeface="Calibri" pitchFamily="34" charset="0"/>
              <a:cs typeface="Times New Roman" pitchFamily="18" charset="0"/>
            </a:endParaRPr>
          </a:p>
          <a:p>
            <a:r>
              <a:rPr lang="en-GB">
                <a:solidFill>
                  <a:srgbClr val="604A7B"/>
                </a:solidFill>
                <a:latin typeface="Calibri" pitchFamily="34" charset="0"/>
                <a:cs typeface="Times New Roman" pitchFamily="18" charset="0"/>
              </a:rPr>
              <a:t>If elevated temperature, </a:t>
            </a:r>
          </a:p>
          <a:p>
            <a:r>
              <a:rPr lang="en-GB">
                <a:solidFill>
                  <a:srgbClr val="604A7B"/>
                </a:solidFill>
                <a:latin typeface="Calibri" pitchFamily="34" charset="0"/>
                <a:cs typeface="Times New Roman" pitchFamily="18" charset="0"/>
              </a:rPr>
              <a:t>GES indicates LEV is required</a:t>
            </a:r>
            <a:endParaRPr lang="en-GB">
              <a:solidFill>
                <a:srgbClr val="604A7B"/>
              </a:solidFill>
              <a:latin typeface="Trebuchet MS" pitchFamily="34" charset="0"/>
              <a:cs typeface="Times New Roman" pitchFamily="18" charset="0"/>
            </a:endParaRPr>
          </a:p>
        </p:txBody>
      </p:sp>
      <p:pic>
        <p:nvPicPr>
          <p:cNvPr id="65544" name="Picture 1"/>
          <p:cNvPicPr>
            <a:picLocks noChangeAspect="1" noChangeArrowheads="1"/>
          </p:cNvPicPr>
          <p:nvPr/>
        </p:nvPicPr>
        <p:blipFill>
          <a:blip r:embed="rId5"/>
          <a:srcRect/>
          <a:stretch>
            <a:fillRect/>
          </a:stretch>
        </p:blipFill>
        <p:spPr bwMode="auto">
          <a:xfrm>
            <a:off x="87313" y="1428750"/>
            <a:ext cx="5592762" cy="4751388"/>
          </a:xfrm>
          <a:prstGeom prst="rect">
            <a:avLst/>
          </a:prstGeom>
          <a:noFill/>
          <a:ln w="9525">
            <a:noFill/>
            <a:miter lim="800000"/>
            <a:headEnd/>
            <a:tailEnd/>
          </a:ln>
        </p:spPr>
      </p:pic>
      <p:sp>
        <p:nvSpPr>
          <p:cNvPr id="27" name="Oval 26"/>
          <p:cNvSpPr/>
          <p:nvPr/>
        </p:nvSpPr>
        <p:spPr>
          <a:xfrm>
            <a:off x="3419475" y="4149725"/>
            <a:ext cx="1862138" cy="2174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cxnSp>
        <p:nvCxnSpPr>
          <p:cNvPr id="30" name="Straight Arrow Connector 29"/>
          <p:cNvCxnSpPr/>
          <p:nvPr/>
        </p:nvCxnSpPr>
        <p:spPr>
          <a:xfrm flipV="1">
            <a:off x="5060950" y="3429000"/>
            <a:ext cx="882650" cy="10382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5547"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15" name="Rectangle 14"/>
          <p:cNvSpPr>
            <a:spLocks noChangeArrowheads="1"/>
          </p:cNvSpPr>
          <p:nvPr/>
        </p:nvSpPr>
        <p:spPr bwMode="auto">
          <a:xfrm>
            <a:off x="8316913" y="4437063"/>
            <a:ext cx="549275" cy="584200"/>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16" name="Rectangle 15"/>
          <p:cNvSpPr>
            <a:spLocks noChangeArrowheads="1"/>
          </p:cNvSpPr>
          <p:nvPr/>
        </p:nvSpPr>
        <p:spPr bwMode="auto">
          <a:xfrm>
            <a:off x="1763713" y="5516563"/>
            <a:ext cx="550862" cy="585787"/>
          </a:xfrm>
          <a:prstGeom prst="rect">
            <a:avLst/>
          </a:prstGeom>
          <a:noFill/>
          <a:ln w="9525">
            <a:noFill/>
            <a:miter lim="800000"/>
            <a:headEnd/>
            <a:tailEnd/>
          </a:ln>
        </p:spPr>
        <p:txBody>
          <a:bodyPr wrap="none">
            <a:spAutoFit/>
          </a:bodyPr>
          <a:lstStyle/>
          <a:p>
            <a:r>
              <a:rPr lang="en-GB" sz="3200">
                <a:solidFill>
                  <a:srgbClr val="089CA3"/>
                </a:solidFill>
                <a:latin typeface="Trebuchet MS" pitchFamily="34" charset="0"/>
                <a:cs typeface="Times New Roman" pitchFamily="18" charset="0"/>
                <a:sym typeface="Wingdings" pitchFamily="2" charset="2"/>
              </a:rPr>
              <a:t></a:t>
            </a:r>
            <a:endParaRPr lang="en-GB" sz="3200">
              <a:solidFill>
                <a:srgbClr val="000000"/>
              </a:solidFill>
              <a:latin typeface="Trebuchet MS" pitchFamily="34" charset="0"/>
              <a:cs typeface="Times New Roman" pitchFamily="18" charset="0"/>
            </a:endParaRPr>
          </a:p>
        </p:txBody>
      </p:sp>
      <p:sp>
        <p:nvSpPr>
          <p:cNvPr id="17" name="Oval 16"/>
          <p:cNvSpPr/>
          <p:nvPr/>
        </p:nvSpPr>
        <p:spPr>
          <a:xfrm>
            <a:off x="3851275" y="3789363"/>
            <a:ext cx="649288"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blinds(horizontal)">
                                      <p:cBhvr>
                                        <p:cTn id="21" dur="500"/>
                                        <p:tgtEl>
                                          <p:spTgt spid="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blinds(horizontal)">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Effect transition="in" filter="blinds(horizontal)">
                                      <p:cBhvr>
                                        <p:cTn id="31" dur="500"/>
                                        <p:tgtEl>
                                          <p:spTgt spid="21">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1">
                                            <p:txEl>
                                              <p:pRg st="6" end="6"/>
                                            </p:txEl>
                                          </p:spTgt>
                                        </p:tgtEl>
                                        <p:attrNameLst>
                                          <p:attrName>style.visibility</p:attrName>
                                        </p:attrNameLst>
                                      </p:cBhvr>
                                      <p:to>
                                        <p:strVal val="visible"/>
                                      </p:to>
                                    </p:set>
                                    <p:animEffect transition="in" filter="blinds(horizontal)">
                                      <p:cBhvr>
                                        <p:cTn id="34" dur="500"/>
                                        <p:tgtEl>
                                          <p:spTgt spid="2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1">
                                            <p:txEl>
                                              <p:pRg st="8" end="8"/>
                                            </p:txEl>
                                          </p:spTgt>
                                        </p:tgtEl>
                                        <p:attrNameLst>
                                          <p:attrName>style.visibility</p:attrName>
                                        </p:attrNameLst>
                                      </p:cBhvr>
                                      <p:to>
                                        <p:strVal val="visible"/>
                                      </p:to>
                                    </p:set>
                                    <p:animEffect transition="in" filter="blinds(horizontal)">
                                      <p:cBhvr>
                                        <p:cTn id="44" dur="500"/>
                                        <p:tgtEl>
                                          <p:spTgt spid="21">
                                            <p:txEl>
                                              <p:pRg st="8" end="8"/>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1">
                                            <p:txEl>
                                              <p:pRg st="9" end="9"/>
                                            </p:txEl>
                                          </p:spTgt>
                                        </p:tgtEl>
                                        <p:attrNameLst>
                                          <p:attrName>style.visibility</p:attrName>
                                        </p:attrNameLst>
                                      </p:cBhvr>
                                      <p:to>
                                        <p:strVal val="visible"/>
                                      </p:to>
                                    </p:set>
                                    <p:animEffect transition="in" filter="blinds(horizontal)">
                                      <p:cBhvr>
                                        <p:cTn id="47" dur="500"/>
                                        <p:tgtEl>
                                          <p:spTgt spid="2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animBg="1"/>
      <p:bldP spid="15" grpId="0"/>
      <p:bldP spid="16"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6562" name="Rectangle 6"/>
          <p:cNvSpPr>
            <a:spLocks noChangeArrowheads="1"/>
          </p:cNvSpPr>
          <p:nvPr/>
        </p:nvSpPr>
        <p:spPr bwMode="auto">
          <a:xfrm>
            <a:off x="349250" y="393700"/>
            <a:ext cx="4711700" cy="1385888"/>
          </a:xfrm>
          <a:prstGeom prst="rect">
            <a:avLst/>
          </a:prstGeom>
          <a:noFill/>
          <a:ln w="9525">
            <a:noFill/>
            <a:miter lim="800000"/>
            <a:headEnd/>
            <a:tailEnd/>
          </a:ln>
        </p:spPr>
        <p:txBody>
          <a:bodyPr>
            <a:spAutoFit/>
          </a:bodyPr>
          <a:lstStyle/>
          <a:p>
            <a:r>
              <a:rPr lang="en-GB" sz="2800" b="1">
                <a:solidFill>
                  <a:srgbClr val="604A7B"/>
                </a:solidFill>
                <a:latin typeface="Trebuchet MS" pitchFamily="34" charset="0"/>
                <a:cs typeface="Times New Roman" pitchFamily="18" charset="0"/>
              </a:rPr>
              <a:t>Example 2 </a:t>
            </a:r>
          </a:p>
          <a:p>
            <a:r>
              <a:rPr lang="en-GB" sz="2800" b="1">
                <a:solidFill>
                  <a:srgbClr val="604A7B"/>
                </a:solidFill>
                <a:latin typeface="Trebuchet MS" pitchFamily="34" charset="0"/>
                <a:cs typeface="Times New Roman" pitchFamily="18" charset="0"/>
              </a:rPr>
              <a:t>Environmental GES</a:t>
            </a:r>
            <a:br>
              <a:rPr lang="en-GB" sz="2800" b="1">
                <a:solidFill>
                  <a:srgbClr val="604A7B"/>
                </a:solidFill>
                <a:latin typeface="Trebuchet MS" pitchFamily="34" charset="0"/>
                <a:cs typeface="Times New Roman" pitchFamily="18" charset="0"/>
              </a:rPr>
            </a:br>
            <a:endParaRPr lang="en-GB" sz="2800" b="1">
              <a:solidFill>
                <a:srgbClr val="604A7B"/>
              </a:solidFill>
              <a:latin typeface="Trebuchet MS" pitchFamily="34"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66565"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6" name="Rectangle 5"/>
          <p:cNvSpPr/>
          <p:nvPr/>
        </p:nvSpPr>
        <p:spPr>
          <a:xfrm>
            <a:off x="588963" y="2468563"/>
            <a:ext cx="7648575" cy="3048000"/>
          </a:xfrm>
          <a:prstGeom prst="rect">
            <a:avLst/>
          </a:prstGeom>
        </p:spPr>
        <p:txBody>
          <a:bodyPr>
            <a:spAutoFit/>
          </a:bodyPr>
          <a:lstStyle/>
          <a:p>
            <a:pPr fontAlgn="auto">
              <a:spcBef>
                <a:spcPts val="0"/>
              </a:spcBef>
              <a:spcAft>
                <a:spcPts val="0"/>
              </a:spcAft>
              <a:defRPr/>
            </a:pPr>
            <a:r>
              <a:rPr lang="en-GB" sz="2400" dirty="0">
                <a:solidFill>
                  <a:srgbClr val="006666"/>
                </a:solidFill>
                <a:latin typeface="Trebuchet MS" panose="020B0603020202020204" pitchFamily="34" charset="0"/>
                <a:cs typeface="+mn-cs"/>
              </a:rPr>
              <a:t>Process overview</a:t>
            </a:r>
          </a:p>
          <a:p>
            <a:pPr marL="514350" indent="-514350" fontAlgn="auto">
              <a:spcBef>
                <a:spcPts val="0"/>
              </a:spcBef>
              <a:spcAft>
                <a:spcPts val="0"/>
              </a:spcAft>
              <a:buFont typeface="+mj-lt"/>
              <a:buAutoNum type="arabicPeriod"/>
              <a:defRPr/>
            </a:pPr>
            <a:r>
              <a:rPr lang="en-GB" sz="2400" dirty="0">
                <a:solidFill>
                  <a:srgbClr val="006666"/>
                </a:solidFill>
                <a:latin typeface="Trebuchet MS" panose="020B0603020202020204" pitchFamily="34" charset="0"/>
                <a:cs typeface="+mn-cs"/>
              </a:rPr>
              <a:t>Identify which component in formulation drives risk for environment</a:t>
            </a:r>
          </a:p>
          <a:p>
            <a:pPr marL="514350" indent="-514350" fontAlgn="auto">
              <a:spcBef>
                <a:spcPts val="0"/>
              </a:spcBef>
              <a:spcAft>
                <a:spcPts val="0"/>
              </a:spcAft>
              <a:buFont typeface="+mj-lt"/>
              <a:buAutoNum type="arabicPeriod"/>
              <a:defRPr/>
            </a:pPr>
            <a:r>
              <a:rPr lang="en-GB" sz="2400" dirty="0">
                <a:solidFill>
                  <a:srgbClr val="006666"/>
                </a:solidFill>
                <a:latin typeface="Trebuchet MS" panose="020B0603020202020204" pitchFamily="34" charset="0"/>
                <a:cs typeface="+mn-cs"/>
              </a:rPr>
              <a:t>Look up relevant </a:t>
            </a:r>
            <a:r>
              <a:rPr lang="en-GB" sz="2400" dirty="0">
                <a:solidFill>
                  <a:srgbClr val="006666"/>
                </a:solidFill>
                <a:latin typeface="Trebuchet MS" panose="020B0603020202020204" pitchFamily="34" charset="0"/>
                <a:cs typeface="+mn-cs"/>
              </a:rPr>
              <a:t>Operating Conditions (OCs) </a:t>
            </a:r>
            <a:r>
              <a:rPr lang="en-GB" sz="2400" dirty="0">
                <a:solidFill>
                  <a:srgbClr val="006666"/>
                </a:solidFill>
                <a:latin typeface="Trebuchet MS" panose="020B0603020202020204" pitchFamily="34" charset="0"/>
                <a:cs typeface="+mn-cs"/>
              </a:rPr>
              <a:t>for that component from prepared tables</a:t>
            </a:r>
          </a:p>
          <a:p>
            <a:pPr marL="514350" indent="-514350" fontAlgn="auto">
              <a:spcBef>
                <a:spcPts val="0"/>
              </a:spcBef>
              <a:spcAft>
                <a:spcPts val="0"/>
              </a:spcAft>
              <a:buFont typeface="+mj-lt"/>
              <a:buAutoNum type="arabicPeriod"/>
              <a:defRPr/>
            </a:pPr>
            <a:r>
              <a:rPr lang="en-GB" sz="2400" dirty="0">
                <a:solidFill>
                  <a:srgbClr val="006666"/>
                </a:solidFill>
                <a:latin typeface="Trebuchet MS" panose="020B0603020202020204" pitchFamily="34" charset="0"/>
                <a:cs typeface="+mn-cs"/>
              </a:rPr>
              <a:t>Insert values into GES template</a:t>
            </a:r>
          </a:p>
          <a:p>
            <a:pPr marL="514350" indent="-514350" fontAlgn="auto">
              <a:spcBef>
                <a:spcPts val="0"/>
              </a:spcBef>
              <a:spcAft>
                <a:spcPts val="0"/>
              </a:spcAft>
              <a:buFont typeface="+mj-lt"/>
              <a:buAutoNum type="arabicPeriod"/>
              <a:defRPr/>
            </a:pPr>
            <a:r>
              <a:rPr lang="en-GB" sz="2400" dirty="0">
                <a:solidFill>
                  <a:srgbClr val="006666"/>
                </a:solidFill>
                <a:latin typeface="Trebuchet MS" panose="020B0603020202020204" pitchFamily="34" charset="0"/>
                <a:cs typeface="+mn-cs"/>
              </a:rPr>
              <a:t>Verify GES by comparison with details found in Raw Material ES </a:t>
            </a:r>
          </a:p>
        </p:txBody>
      </p:sp>
      <p:sp>
        <p:nvSpPr>
          <p:cNvPr id="66567" name="Rectangle 7"/>
          <p:cNvSpPr>
            <a:spLocks noChangeArrowheads="1"/>
          </p:cNvSpPr>
          <p:nvPr/>
        </p:nvSpPr>
        <p:spPr bwMode="auto">
          <a:xfrm>
            <a:off x="419100" y="1482725"/>
            <a:ext cx="8401050" cy="831850"/>
          </a:xfrm>
          <a:prstGeom prst="rect">
            <a:avLst/>
          </a:prstGeom>
          <a:noFill/>
          <a:ln w="9525">
            <a:noFill/>
            <a:miter lim="800000"/>
            <a:headEnd/>
            <a:tailEnd/>
          </a:ln>
        </p:spPr>
        <p:txBody>
          <a:bodyPr>
            <a:spAutoFit/>
          </a:bodyPr>
          <a:lstStyle/>
          <a:p>
            <a:r>
              <a:rPr lang="en-GB" sz="2400">
                <a:solidFill>
                  <a:srgbClr val="006666"/>
                </a:solidFill>
                <a:latin typeface="Trebuchet MS" pitchFamily="34" charset="0"/>
                <a:cs typeface="Times New Roman" pitchFamily="18" charset="0"/>
              </a:rPr>
              <a:t>Compilation of environmental GES for example 2 –hydraulic fluid</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0"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1" name="Rectangle 6"/>
          <p:cNvSpPr>
            <a:spLocks noChangeArrowheads="1"/>
          </p:cNvSpPr>
          <p:nvPr/>
        </p:nvSpPr>
        <p:spPr bwMode="auto">
          <a:xfrm>
            <a:off x="349250" y="393700"/>
            <a:ext cx="4711700" cy="523875"/>
          </a:xfrm>
          <a:prstGeom prst="rect">
            <a:avLst/>
          </a:prstGeom>
          <a:noFill/>
          <a:ln w="9525">
            <a:noFill/>
            <a:miter lim="800000"/>
            <a:headEnd/>
            <a:tailEnd/>
          </a:ln>
        </p:spPr>
        <p:txBody>
          <a:bodyPr>
            <a:spAutoFit/>
          </a:bodyPr>
          <a:lstStyle/>
          <a:p>
            <a:r>
              <a:rPr lang="en-GB" sz="2800" b="1">
                <a:solidFill>
                  <a:srgbClr val="604A7B"/>
                </a:solidFill>
                <a:latin typeface="Trebuchet MS" pitchFamily="34" charset="0"/>
                <a:cs typeface="Times New Roman" pitchFamily="18" charset="0"/>
              </a:rPr>
              <a:t>Example 2 RDS</a:t>
            </a:r>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2064"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2065" name="Rectangle 7"/>
          <p:cNvSpPr>
            <a:spLocks noChangeArrowheads="1"/>
          </p:cNvSpPr>
          <p:nvPr/>
        </p:nvSpPr>
        <p:spPr bwMode="auto">
          <a:xfrm>
            <a:off x="349250" y="1268413"/>
            <a:ext cx="8401050" cy="831850"/>
          </a:xfrm>
          <a:prstGeom prst="rect">
            <a:avLst/>
          </a:prstGeom>
          <a:noFill/>
          <a:ln w="9525">
            <a:noFill/>
            <a:miter lim="800000"/>
            <a:headEnd/>
            <a:tailEnd/>
          </a:ln>
        </p:spPr>
        <p:txBody>
          <a:bodyPr>
            <a:spAutoFit/>
          </a:bodyPr>
          <a:lstStyle/>
          <a:p>
            <a:r>
              <a:rPr lang="en-GB" sz="2400">
                <a:solidFill>
                  <a:srgbClr val="006666"/>
                </a:solidFill>
                <a:latin typeface="Trebuchet MS" pitchFamily="34" charset="0"/>
                <a:cs typeface="Times New Roman" pitchFamily="18" charset="0"/>
              </a:rPr>
              <a:t>Identification of potential risk </a:t>
            </a:r>
          </a:p>
          <a:p>
            <a:r>
              <a:rPr lang="en-GB" sz="2400">
                <a:solidFill>
                  <a:srgbClr val="006666"/>
                </a:solidFill>
                <a:latin typeface="Trebuchet MS" pitchFamily="34" charset="0"/>
                <a:cs typeface="Times New Roman" pitchFamily="18" charset="0"/>
              </a:rPr>
              <a:t>determining substances (RDS)</a:t>
            </a:r>
          </a:p>
        </p:txBody>
      </p:sp>
      <p:sp>
        <p:nvSpPr>
          <p:cNvPr id="12" name="Content Placeholder 2"/>
          <p:cNvSpPr>
            <a:spLocks noGrp="1"/>
          </p:cNvSpPr>
          <p:nvPr>
            <p:ph idx="1"/>
          </p:nvPr>
        </p:nvSpPr>
        <p:spPr>
          <a:xfrm>
            <a:off x="520700" y="2084388"/>
            <a:ext cx="8229600" cy="4389437"/>
          </a:xfrm>
        </p:spPr>
        <p:txBody>
          <a:bodyPr rtlCol="0">
            <a:normAutofit/>
          </a:bodyPr>
          <a:lstStyle/>
          <a:p>
            <a:pPr fontAlgn="auto">
              <a:spcAft>
                <a:spcPts val="0"/>
              </a:spcAft>
              <a:buClr>
                <a:schemeClr val="accent4">
                  <a:lumMod val="75000"/>
                </a:schemeClr>
              </a:buClr>
              <a:buFont typeface="Wingdings 2" panose="05020102010507070707" pitchFamily="18" charset="2"/>
              <a:buChar char=""/>
              <a:defRPr/>
            </a:pPr>
            <a:r>
              <a:rPr lang="en-GB" sz="1800" dirty="0" smtClean="0">
                <a:solidFill>
                  <a:srgbClr val="006666"/>
                </a:solidFill>
                <a:latin typeface="Trebuchet MS" panose="020B0603020202020204" pitchFamily="34" charset="0"/>
              </a:rPr>
              <a:t>Based on concentration and classification there are 2 potential RDSs in product:</a:t>
            </a:r>
          </a:p>
          <a:p>
            <a:pPr fontAlgn="auto">
              <a:spcAft>
                <a:spcPts val="0"/>
              </a:spcAft>
              <a:buClr>
                <a:schemeClr val="accent4">
                  <a:lumMod val="75000"/>
                </a:schemeClr>
              </a:buClr>
              <a:buFont typeface="Wingdings 2" panose="05020102010507070707" pitchFamily="18" charset="2"/>
              <a:buChar char=""/>
              <a:defRPr/>
            </a:pPr>
            <a:endParaRPr lang="en-GB" sz="2200" dirty="0" smtClean="0">
              <a:solidFill>
                <a:srgbClr val="006666"/>
              </a:solidFill>
              <a:latin typeface="Trebuchet MS" panose="020B0603020202020204" pitchFamily="34" charset="0"/>
            </a:endParaRPr>
          </a:p>
          <a:p>
            <a:pPr fontAlgn="auto">
              <a:spcAft>
                <a:spcPts val="0"/>
              </a:spcAft>
              <a:buClr>
                <a:schemeClr val="accent4">
                  <a:lumMod val="75000"/>
                </a:schemeClr>
              </a:buClr>
              <a:buFont typeface="Wingdings 2" panose="05020102010507070707" pitchFamily="18" charset="2"/>
              <a:buChar char=""/>
              <a:defRPr/>
            </a:pPr>
            <a:endParaRPr lang="en-GB" sz="2200" dirty="0" smtClean="0">
              <a:solidFill>
                <a:srgbClr val="006666"/>
              </a:solidFill>
              <a:latin typeface="Trebuchet MS" panose="020B0603020202020204" pitchFamily="34" charset="0"/>
            </a:endParaRPr>
          </a:p>
          <a:p>
            <a:pPr fontAlgn="auto">
              <a:spcAft>
                <a:spcPts val="0"/>
              </a:spcAft>
              <a:buClr>
                <a:schemeClr val="accent4">
                  <a:lumMod val="75000"/>
                </a:schemeClr>
              </a:buClr>
              <a:buFont typeface="Wingdings 2" panose="05020102010507070707" pitchFamily="18" charset="2"/>
              <a:buChar char=""/>
              <a:defRPr/>
            </a:pPr>
            <a:endParaRPr lang="en-GB" sz="2200" dirty="0" smtClean="0">
              <a:solidFill>
                <a:srgbClr val="006666"/>
              </a:solidFill>
              <a:latin typeface="Trebuchet MS" panose="020B0603020202020204" pitchFamily="34" charset="0"/>
            </a:endParaRPr>
          </a:p>
          <a:p>
            <a:pPr fontAlgn="auto">
              <a:spcAft>
                <a:spcPts val="0"/>
              </a:spcAft>
              <a:buClr>
                <a:schemeClr val="accent4">
                  <a:lumMod val="75000"/>
                </a:schemeClr>
              </a:buClr>
              <a:buFont typeface="Wingdings 2" panose="05020102010507070707" pitchFamily="18" charset="2"/>
              <a:buChar char=""/>
              <a:defRPr/>
            </a:pPr>
            <a:r>
              <a:rPr lang="en-GB" sz="1800" dirty="0" smtClean="0">
                <a:solidFill>
                  <a:srgbClr val="006666"/>
                </a:solidFill>
                <a:latin typeface="Trebuchet MS" panose="020B0603020202020204" pitchFamily="34" charset="0"/>
              </a:rPr>
              <a:t>Both substances are listed in Document 6 Environmental Classified Substance Table:</a:t>
            </a:r>
          </a:p>
          <a:p>
            <a:pPr fontAlgn="auto">
              <a:spcAft>
                <a:spcPts val="0"/>
              </a:spcAft>
              <a:buClr>
                <a:schemeClr val="accent4">
                  <a:lumMod val="75000"/>
                </a:schemeClr>
              </a:buClr>
              <a:buFont typeface="Wingdings 2" panose="05020102010507070707" pitchFamily="18" charset="2"/>
              <a:buChar char=""/>
              <a:defRPr/>
            </a:pPr>
            <a:endParaRPr lang="en-GB" sz="2200" dirty="0" smtClean="0">
              <a:solidFill>
                <a:srgbClr val="006666"/>
              </a:solidFill>
              <a:latin typeface="Trebuchet MS" panose="020B0603020202020204" pitchFamily="34" charset="0"/>
            </a:endParaRPr>
          </a:p>
          <a:p>
            <a:pPr fontAlgn="auto">
              <a:spcAft>
                <a:spcPts val="0"/>
              </a:spcAft>
              <a:buClr>
                <a:schemeClr val="accent4">
                  <a:lumMod val="75000"/>
                </a:schemeClr>
              </a:buClr>
              <a:buFont typeface="Wingdings 2" panose="05020102010507070707" pitchFamily="18" charset="2"/>
              <a:buChar char=""/>
              <a:defRPr/>
            </a:pPr>
            <a:endParaRPr lang="en-GB" sz="2200" dirty="0" smtClean="0">
              <a:solidFill>
                <a:srgbClr val="006666"/>
              </a:solidFill>
              <a:latin typeface="Trebuchet MS" panose="020B0603020202020204" pitchFamily="34" charset="0"/>
            </a:endParaRPr>
          </a:p>
          <a:p>
            <a:pPr fontAlgn="auto">
              <a:spcAft>
                <a:spcPts val="0"/>
              </a:spcAft>
              <a:buClr>
                <a:schemeClr val="accent4">
                  <a:lumMod val="75000"/>
                </a:schemeClr>
              </a:buClr>
              <a:buFont typeface="Wingdings 2" panose="05020102010507070707" pitchFamily="18" charset="2"/>
              <a:buChar char=""/>
              <a:defRPr/>
            </a:pPr>
            <a:endParaRPr lang="en-GB" sz="2200" dirty="0" smtClean="0">
              <a:solidFill>
                <a:srgbClr val="006666"/>
              </a:solidFill>
              <a:latin typeface="Trebuchet MS" panose="020B0603020202020204" pitchFamily="34" charset="0"/>
            </a:endParaRPr>
          </a:p>
          <a:p>
            <a:pPr fontAlgn="auto">
              <a:spcAft>
                <a:spcPts val="0"/>
              </a:spcAft>
              <a:buClr>
                <a:schemeClr val="accent4">
                  <a:lumMod val="75000"/>
                </a:schemeClr>
              </a:buClr>
              <a:buFont typeface="Wingdings 2" panose="05020102010507070707" pitchFamily="18" charset="2"/>
              <a:buChar char=""/>
              <a:defRPr/>
            </a:pPr>
            <a:endParaRPr lang="en-GB" sz="2200" dirty="0" smtClean="0">
              <a:solidFill>
                <a:srgbClr val="006666"/>
              </a:solidFill>
              <a:latin typeface="Trebuchet MS" panose="020B0603020202020204" pitchFamily="34" charset="0"/>
            </a:endParaRPr>
          </a:p>
          <a:p>
            <a:pPr fontAlgn="auto">
              <a:spcAft>
                <a:spcPts val="0"/>
              </a:spcAft>
              <a:buClr>
                <a:schemeClr val="accent4">
                  <a:lumMod val="75000"/>
                </a:schemeClr>
              </a:buClr>
              <a:buFont typeface="Wingdings 2" panose="05020102010507070707" pitchFamily="18" charset="2"/>
              <a:buChar char=""/>
              <a:defRPr/>
            </a:pPr>
            <a:r>
              <a:rPr lang="en-GB" sz="1800" dirty="0" smtClean="0">
                <a:solidFill>
                  <a:schemeClr val="accent5">
                    <a:lumMod val="50000"/>
                  </a:schemeClr>
                </a:solidFill>
                <a:latin typeface="Trebuchet MS" panose="020B0603020202020204" pitchFamily="34" charset="0"/>
              </a:rPr>
              <a:t>Note RDS codes (GES 8.2 and 2.2 for this example)</a:t>
            </a:r>
          </a:p>
          <a:p>
            <a:pPr fontAlgn="auto">
              <a:spcAft>
                <a:spcPts val="0"/>
              </a:spcAft>
              <a:buFont typeface="Arial" panose="020B0604020202020204" pitchFamily="34" charset="0"/>
              <a:buChar char="•"/>
              <a:defRPr/>
            </a:pPr>
            <a:endParaRPr lang="en-GB" sz="2000" dirty="0" smtClean="0"/>
          </a:p>
          <a:p>
            <a:pPr fontAlgn="auto">
              <a:spcAft>
                <a:spcPts val="0"/>
              </a:spcAft>
              <a:buFont typeface="Arial" panose="020B0604020202020204" pitchFamily="34" charset="0"/>
              <a:buChar char="•"/>
              <a:defRPr/>
            </a:pPr>
            <a:endParaRPr lang="en-GB" sz="2000" dirty="0" smtClean="0"/>
          </a:p>
          <a:p>
            <a:pPr fontAlgn="auto">
              <a:spcAft>
                <a:spcPts val="0"/>
              </a:spcAft>
              <a:buFont typeface="Arial" panose="020B0604020202020204" pitchFamily="34" charset="0"/>
              <a:buChar char="•"/>
              <a:defRPr/>
            </a:pPr>
            <a:endParaRPr lang="en-GB" dirty="0" smtClean="0"/>
          </a:p>
          <a:p>
            <a:pPr lvl="2" fontAlgn="auto">
              <a:spcAft>
                <a:spcPts val="0"/>
              </a:spcAft>
              <a:buFont typeface="Arial" panose="020B0604020202020204" pitchFamily="34" charset="0"/>
              <a:buChar char="•"/>
              <a:defRPr/>
            </a:pPr>
            <a:endParaRPr lang="en-US" dirty="0"/>
          </a:p>
        </p:txBody>
      </p:sp>
      <p:graphicFrame>
        <p:nvGraphicFramePr>
          <p:cNvPr id="2058" name="Object 10"/>
          <p:cNvGraphicFramePr>
            <a:graphicFrameLocks noChangeAspect="1"/>
          </p:cNvGraphicFramePr>
          <p:nvPr/>
        </p:nvGraphicFramePr>
        <p:xfrm>
          <a:off x="1042988" y="2852738"/>
          <a:ext cx="6270625" cy="1223962"/>
        </p:xfrm>
        <a:graphic>
          <a:graphicData uri="http://schemas.openxmlformats.org/presentationml/2006/ole">
            <p:oleObj spid="_x0000_s2058" name="Document" r:id="rId5" imgW="6270608" imgH="1693256" progId="">
              <p:embed/>
            </p:oleObj>
          </a:graphicData>
        </a:graphic>
      </p:graphicFrame>
      <p:graphicFrame>
        <p:nvGraphicFramePr>
          <p:cNvPr id="3" name="Object 11"/>
          <p:cNvGraphicFramePr>
            <a:graphicFrameLocks noChangeAspect="1"/>
          </p:cNvGraphicFramePr>
          <p:nvPr/>
        </p:nvGraphicFramePr>
        <p:xfrm>
          <a:off x="395288" y="4581525"/>
          <a:ext cx="7705725" cy="1296988"/>
        </p:xfrm>
        <a:graphic>
          <a:graphicData uri="http://schemas.openxmlformats.org/presentationml/2006/ole">
            <p:oleObj spid="_x0000_s2059" name="Worksheet" r:id="rId6" imgW="12430167" imgH="1228770" progId="">
              <p:embed/>
            </p:oleObj>
          </a:graphicData>
        </a:graphic>
      </p:graphicFrame>
      <p:sp>
        <p:nvSpPr>
          <p:cNvPr id="14" name="Oval 13"/>
          <p:cNvSpPr/>
          <p:nvPr/>
        </p:nvSpPr>
        <p:spPr>
          <a:xfrm>
            <a:off x="3348038" y="2565400"/>
            <a:ext cx="1223962" cy="1368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Oval 14"/>
          <p:cNvSpPr/>
          <p:nvPr/>
        </p:nvSpPr>
        <p:spPr>
          <a:xfrm>
            <a:off x="5508625" y="2565400"/>
            <a:ext cx="2006600" cy="1368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7" name="Straight Arrow Connector 16"/>
          <p:cNvCxnSpPr/>
          <p:nvPr/>
        </p:nvCxnSpPr>
        <p:spPr>
          <a:xfrm flipV="1">
            <a:off x="7812088" y="5916613"/>
            <a:ext cx="439737" cy="104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70" name="Picture 17" descr="Step 1.jpg"/>
          <p:cNvPicPr>
            <a:picLocks noChangeAspect="1"/>
          </p:cNvPicPr>
          <p:nvPr/>
        </p:nvPicPr>
        <p:blipFill>
          <a:blip r:embed="rId7"/>
          <a:srcRect/>
          <a:stretch>
            <a:fillRect/>
          </a:stretch>
        </p:blipFill>
        <p:spPr bwMode="auto">
          <a:xfrm>
            <a:off x="6011863" y="0"/>
            <a:ext cx="2881312" cy="2160588"/>
          </a:xfrm>
          <a:prstGeom prst="rect">
            <a:avLst/>
          </a:prstGeom>
          <a:noFill/>
          <a:ln w="9525">
            <a:noFill/>
            <a:miter lim="800000"/>
            <a:headEnd/>
            <a:tailEnd/>
          </a:ln>
        </p:spPr>
      </p:pic>
      <p:sp>
        <p:nvSpPr>
          <p:cNvPr id="19" name="Oval 18"/>
          <p:cNvSpPr/>
          <p:nvPr/>
        </p:nvSpPr>
        <p:spPr>
          <a:xfrm>
            <a:off x="7596188" y="5229225"/>
            <a:ext cx="647700"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down)">
                                      <p:cBhvr>
                                        <p:cTn id="17" dur="500"/>
                                        <p:tgtEl>
                                          <p:spTgt spid="12">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animEffect transition="in" filter="wipe(down)">
                                      <p:cBhvr>
                                        <p:cTn id="25" dur="500"/>
                                        <p:tgtEl>
                                          <p:spTgt spid="1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1"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4"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85" name="Rectangle 6"/>
          <p:cNvSpPr>
            <a:spLocks noChangeArrowheads="1"/>
          </p:cNvSpPr>
          <p:nvPr/>
        </p:nvSpPr>
        <p:spPr bwMode="auto">
          <a:xfrm>
            <a:off x="349250" y="393700"/>
            <a:ext cx="4711700" cy="954088"/>
          </a:xfrm>
          <a:prstGeom prst="rect">
            <a:avLst/>
          </a:prstGeom>
          <a:noFill/>
          <a:ln w="9525">
            <a:noFill/>
            <a:miter lim="800000"/>
            <a:headEnd/>
            <a:tailEnd/>
          </a:ln>
        </p:spPr>
        <p:txBody>
          <a:bodyPr>
            <a:spAutoFit/>
          </a:bodyPr>
          <a:lstStyle/>
          <a:p>
            <a:r>
              <a:rPr lang="en-GB" sz="2800" b="1">
                <a:solidFill>
                  <a:srgbClr val="604A7B"/>
                </a:solidFill>
                <a:latin typeface="Trebuchet MS" pitchFamily="34" charset="0"/>
                <a:cs typeface="Times New Roman" pitchFamily="18" charset="0"/>
              </a:rPr>
              <a:t>Determine RDS for</a:t>
            </a:r>
          </a:p>
          <a:p>
            <a:r>
              <a:rPr lang="en-GB" sz="2800" b="1">
                <a:solidFill>
                  <a:srgbClr val="604A7B"/>
                </a:solidFill>
                <a:latin typeface="Trebuchet MS" pitchFamily="34" charset="0"/>
                <a:cs typeface="Times New Roman" pitchFamily="18" charset="0"/>
              </a:rPr>
              <a:t>formulation</a:t>
            </a:r>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3088"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18" name="Content Placeholder 2"/>
          <p:cNvSpPr txBox="1">
            <a:spLocks/>
          </p:cNvSpPr>
          <p:nvPr/>
        </p:nvSpPr>
        <p:spPr>
          <a:xfrm>
            <a:off x="250825" y="1366838"/>
            <a:ext cx="8229600" cy="5491162"/>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8064A2">
                  <a:lumMod val="75000"/>
                </a:srgbClr>
              </a:buClr>
              <a:buFont typeface="Wingdings 2" panose="05020102010507070707" pitchFamily="18" charset="2"/>
              <a:buChar char=""/>
              <a:defRPr/>
            </a:pPr>
            <a:r>
              <a:rPr lang="en-GB" sz="3300" dirty="0" smtClean="0">
                <a:solidFill>
                  <a:schemeClr val="accent5">
                    <a:lumMod val="50000"/>
                  </a:schemeClr>
                </a:solidFill>
                <a:latin typeface="Trebuchet MS" panose="020B0603020202020204" pitchFamily="34" charset="0"/>
              </a:rPr>
              <a:t>Look up Msafe values for RDS code x Use in </a:t>
            </a:r>
          </a:p>
          <a:p>
            <a:pPr fontAlgn="auto">
              <a:spcAft>
                <a:spcPts val="0"/>
              </a:spcAft>
              <a:buClr>
                <a:srgbClr val="8064A2">
                  <a:lumMod val="75000"/>
                </a:srgbClr>
              </a:buClr>
              <a:buFont typeface="Arial" panose="020B0604020202020204" pitchFamily="34" charset="0"/>
              <a:buNone/>
              <a:defRPr/>
            </a:pPr>
            <a:r>
              <a:rPr lang="en-GB" sz="3300" dirty="0" smtClean="0">
                <a:solidFill>
                  <a:schemeClr val="accent5">
                    <a:lumMod val="50000"/>
                  </a:schemeClr>
                </a:solidFill>
                <a:latin typeface="Trebuchet MS" panose="020B0603020202020204" pitchFamily="34" charset="0"/>
              </a:rPr>
              <a:t>’Document 7- GES values table’:</a:t>
            </a:r>
          </a:p>
          <a:p>
            <a:pPr lvl="1" fontAlgn="auto">
              <a:spcAft>
                <a:spcPts val="0"/>
              </a:spcAft>
              <a:buClr>
                <a:srgbClr val="8064A2">
                  <a:lumMod val="75000"/>
                </a:srgbClr>
              </a:buClr>
              <a:buFont typeface="Wingdings 2" panose="05020102010507070707" pitchFamily="18" charset="2"/>
              <a:buChar char=""/>
              <a:defRPr/>
            </a:pPr>
            <a:r>
              <a:rPr lang="en-GB" sz="3300" dirty="0" err="1" smtClean="0">
                <a:solidFill>
                  <a:schemeClr val="accent5">
                    <a:lumMod val="50000"/>
                  </a:schemeClr>
                </a:solidFill>
                <a:latin typeface="Trebuchet MS" panose="020B0603020202020204" pitchFamily="34" charset="0"/>
              </a:rPr>
              <a:t>Eg</a:t>
            </a:r>
            <a:r>
              <a:rPr lang="en-GB" sz="3300" dirty="0" smtClean="0">
                <a:solidFill>
                  <a:schemeClr val="accent5">
                    <a:lumMod val="50000"/>
                  </a:schemeClr>
                </a:solidFill>
                <a:latin typeface="Trebuchet MS" panose="020B0603020202020204" pitchFamily="34" charset="0"/>
              </a:rPr>
              <a:t>. </a:t>
            </a:r>
            <a:r>
              <a:rPr lang="en-US" sz="3300" dirty="0" smtClean="0">
                <a:solidFill>
                  <a:schemeClr val="accent5">
                    <a:lumMod val="50000"/>
                  </a:schemeClr>
                </a:solidFill>
                <a:latin typeface="Trebuchet MS" panose="020B0603020202020204" pitchFamily="34" charset="0"/>
              </a:rPr>
              <a:t>n-phenyl-1-naphthylamine code 2.2:</a:t>
            </a:r>
            <a:endParaRPr lang="en-GB" sz="33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b="1"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42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r>
              <a:rPr lang="en-GB" sz="3300" dirty="0">
                <a:solidFill>
                  <a:schemeClr val="accent5">
                    <a:lumMod val="50000"/>
                  </a:schemeClr>
                </a:solidFill>
              </a:rPr>
              <a:t>Adjust Msafe </a:t>
            </a:r>
            <a:r>
              <a:rPr lang="en-GB" sz="3300" baseline="-25000" dirty="0">
                <a:solidFill>
                  <a:schemeClr val="accent5">
                    <a:lumMod val="50000"/>
                  </a:schemeClr>
                </a:solidFill>
              </a:rPr>
              <a:t>100%</a:t>
            </a:r>
            <a:r>
              <a:rPr lang="en-GB" sz="3300" dirty="0">
                <a:solidFill>
                  <a:schemeClr val="accent5">
                    <a:lumMod val="50000"/>
                  </a:schemeClr>
                </a:solidFill>
              </a:rPr>
              <a:t> </a:t>
            </a:r>
            <a:r>
              <a:rPr lang="en-GB" sz="3300" baseline="-25000" dirty="0">
                <a:solidFill>
                  <a:schemeClr val="accent5">
                    <a:lumMod val="50000"/>
                  </a:schemeClr>
                </a:solidFill>
              </a:rPr>
              <a:t>product </a:t>
            </a:r>
            <a:r>
              <a:rPr lang="en-GB" sz="3300" dirty="0">
                <a:solidFill>
                  <a:schemeClr val="accent5">
                    <a:lumMod val="50000"/>
                  </a:schemeClr>
                </a:solidFill>
              </a:rPr>
              <a:t> to Msafe </a:t>
            </a:r>
            <a:r>
              <a:rPr lang="en-GB" sz="3300" baseline="-25000" dirty="0">
                <a:solidFill>
                  <a:schemeClr val="accent5">
                    <a:lumMod val="50000"/>
                  </a:schemeClr>
                </a:solidFill>
              </a:rPr>
              <a:t>max. formulation</a:t>
            </a:r>
            <a:r>
              <a:rPr lang="en-GB" sz="3300" dirty="0">
                <a:solidFill>
                  <a:schemeClr val="accent5">
                    <a:lumMod val="50000"/>
                  </a:schemeClr>
                </a:solidFill>
              </a:rPr>
              <a:t> </a:t>
            </a:r>
            <a:r>
              <a:rPr lang="en-GB" sz="3300" baseline="-25000" dirty="0">
                <a:solidFill>
                  <a:schemeClr val="accent5">
                    <a:lumMod val="50000"/>
                  </a:schemeClr>
                </a:solidFill>
              </a:rPr>
              <a:t>conc.</a:t>
            </a: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endParaRPr lang="en-GB" sz="3600" dirty="0" smtClean="0">
              <a:solidFill>
                <a:schemeClr val="accent5">
                  <a:lumMod val="50000"/>
                </a:schemeClr>
              </a:solidFill>
              <a:latin typeface="Trebuchet MS" panose="020B0603020202020204" pitchFamily="34" charset="0"/>
            </a:endParaRPr>
          </a:p>
          <a:p>
            <a:pPr marL="0" indent="0" fontAlgn="auto">
              <a:spcAft>
                <a:spcPts val="0"/>
              </a:spcAft>
              <a:buClr>
                <a:srgbClr val="8064A2">
                  <a:lumMod val="75000"/>
                </a:srgbClr>
              </a:buClr>
              <a:buFont typeface="Arial" panose="020B0604020202020204" pitchFamily="34" charset="0"/>
              <a:buNone/>
              <a:defRPr/>
            </a:pPr>
            <a:endParaRPr lang="en-GB" sz="3600" dirty="0" smtClean="0">
              <a:solidFill>
                <a:schemeClr val="accent5">
                  <a:lumMod val="50000"/>
                </a:schemeClr>
              </a:solidFill>
              <a:latin typeface="Trebuchet MS" panose="020B0603020202020204" pitchFamily="34" charset="0"/>
            </a:endParaRPr>
          </a:p>
          <a:p>
            <a:pPr fontAlgn="auto">
              <a:spcAft>
                <a:spcPts val="0"/>
              </a:spcAft>
              <a:buClr>
                <a:srgbClr val="8064A2">
                  <a:lumMod val="75000"/>
                </a:srgbClr>
              </a:buClr>
              <a:buFont typeface="Wingdings 2" panose="05020102010507070707" pitchFamily="18" charset="2"/>
              <a:buChar char=""/>
              <a:defRPr/>
            </a:pPr>
            <a:r>
              <a:rPr lang="en-GB" sz="3300" dirty="0" smtClean="0">
                <a:solidFill>
                  <a:schemeClr val="accent5">
                    <a:lumMod val="50000"/>
                  </a:schemeClr>
                </a:solidFill>
                <a:latin typeface="Trebuchet MS" panose="020B0603020202020204" pitchFamily="34" charset="0"/>
              </a:rPr>
              <a:t>Lowest Msafe</a:t>
            </a:r>
            <a:r>
              <a:rPr lang="en-GB" sz="3300" baseline="-25000" dirty="0" smtClean="0">
                <a:solidFill>
                  <a:schemeClr val="accent5">
                    <a:lumMod val="50000"/>
                  </a:schemeClr>
                </a:solidFill>
                <a:latin typeface="Trebuchet MS" panose="020B0603020202020204" pitchFamily="34" charset="0"/>
              </a:rPr>
              <a:t>formulation</a:t>
            </a:r>
            <a:r>
              <a:rPr lang="en-GB" sz="3300" dirty="0" smtClean="0">
                <a:solidFill>
                  <a:schemeClr val="accent5">
                    <a:lumMod val="50000"/>
                  </a:schemeClr>
                </a:solidFill>
                <a:latin typeface="Trebuchet MS" panose="020B0603020202020204" pitchFamily="34" charset="0"/>
              </a:rPr>
              <a:t> is RDS for that product</a:t>
            </a:r>
          </a:p>
          <a:p>
            <a:pPr fontAlgn="auto">
              <a:spcAft>
                <a:spcPts val="0"/>
              </a:spcAft>
              <a:defRPr/>
            </a:pPr>
            <a:endParaRPr lang="en-US" dirty="0">
              <a:solidFill>
                <a:srgbClr val="006666"/>
              </a:solidFill>
            </a:endParaRPr>
          </a:p>
        </p:txBody>
      </p:sp>
      <p:graphicFrame>
        <p:nvGraphicFramePr>
          <p:cNvPr id="3082" name="Object 10"/>
          <p:cNvGraphicFramePr>
            <a:graphicFrameLocks noChangeAspect="1"/>
          </p:cNvGraphicFramePr>
          <p:nvPr/>
        </p:nvGraphicFramePr>
        <p:xfrm>
          <a:off x="3059113" y="2276475"/>
          <a:ext cx="3465512" cy="1744663"/>
        </p:xfrm>
        <a:graphic>
          <a:graphicData uri="http://schemas.openxmlformats.org/presentationml/2006/ole">
            <p:oleObj spid="_x0000_s3082" name="Worksheet" r:id="rId5" imgW="4181388" imgH="2104920" progId="">
              <p:embed/>
            </p:oleObj>
          </a:graphicData>
        </a:graphic>
      </p:graphicFrame>
      <p:graphicFrame>
        <p:nvGraphicFramePr>
          <p:cNvPr id="9" name="Object 11"/>
          <p:cNvGraphicFramePr>
            <a:graphicFrameLocks noChangeAspect="1"/>
          </p:cNvGraphicFramePr>
          <p:nvPr/>
        </p:nvGraphicFramePr>
        <p:xfrm>
          <a:off x="395288" y="4652963"/>
          <a:ext cx="7048500" cy="1646237"/>
        </p:xfrm>
        <a:graphic>
          <a:graphicData uri="http://schemas.openxmlformats.org/presentationml/2006/ole">
            <p:oleObj spid="_x0000_s3083" name="Document" r:id="rId6" imgW="7049182" imgH="1645660" progId="">
              <p:embed/>
            </p:oleObj>
          </a:graphicData>
        </a:graphic>
      </p:graphicFrame>
      <p:sp>
        <p:nvSpPr>
          <p:cNvPr id="21" name="Oval 20"/>
          <p:cNvSpPr/>
          <p:nvPr/>
        </p:nvSpPr>
        <p:spPr>
          <a:xfrm>
            <a:off x="157163" y="5464175"/>
            <a:ext cx="6775450" cy="72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91" name="Picture 13" descr="Step 1.jpg"/>
          <p:cNvPicPr>
            <a:picLocks noChangeAspect="1"/>
          </p:cNvPicPr>
          <p:nvPr/>
        </p:nvPicPr>
        <p:blipFill>
          <a:blip r:embed="rId7"/>
          <a:srcRect/>
          <a:stretch>
            <a:fillRect/>
          </a:stretch>
        </p:blipFill>
        <p:spPr bwMode="auto">
          <a:xfrm>
            <a:off x="6011863" y="0"/>
            <a:ext cx="2881312" cy="21605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xEl>
                                              <p:pRg st="9" end="9"/>
                                            </p:txEl>
                                          </p:spTgt>
                                        </p:tgtEl>
                                        <p:attrNameLst>
                                          <p:attrName>style.visibility</p:attrName>
                                        </p:attrNameLst>
                                      </p:cBhvr>
                                      <p:to>
                                        <p:strVal val="visible"/>
                                      </p:to>
                                    </p:set>
                                    <p:animEffect transition="in" filter="wipe(down)">
                                      <p:cBhvr>
                                        <p:cTn id="7" dur="500"/>
                                        <p:tgtEl>
                                          <p:spTgt spid="18">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xEl>
                                              <p:pRg st="16" end="16"/>
                                            </p:txEl>
                                          </p:spTgt>
                                        </p:tgtEl>
                                        <p:attrNameLst>
                                          <p:attrName>style.visibility</p:attrName>
                                        </p:attrNameLst>
                                      </p:cBhvr>
                                      <p:to>
                                        <p:strVal val="visible"/>
                                      </p:to>
                                    </p:set>
                                    <p:animEffect transition="in" filter="wipe(down)">
                                      <p:cBhvr>
                                        <p:cTn id="18" dur="500"/>
                                        <p:tgtEl>
                                          <p:spTgt spid="18">
                                            <p:txEl>
                                              <p:pRg st="16" end="1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2"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3"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04" name="Rectangle 6"/>
          <p:cNvSpPr>
            <a:spLocks noChangeArrowheads="1"/>
          </p:cNvSpPr>
          <p:nvPr/>
        </p:nvSpPr>
        <p:spPr bwMode="auto">
          <a:xfrm>
            <a:off x="349250" y="393700"/>
            <a:ext cx="4711700" cy="954088"/>
          </a:xfrm>
          <a:prstGeom prst="rect">
            <a:avLst/>
          </a:prstGeom>
          <a:noFill/>
          <a:ln w="9525">
            <a:noFill/>
            <a:miter lim="800000"/>
            <a:headEnd/>
            <a:tailEnd/>
          </a:ln>
        </p:spPr>
        <p:txBody>
          <a:bodyPr>
            <a:spAutoFit/>
          </a:bodyPr>
          <a:lstStyle/>
          <a:p>
            <a:r>
              <a:rPr lang="en-GB" sz="2800" b="1">
                <a:solidFill>
                  <a:srgbClr val="604A7B"/>
                </a:solidFill>
                <a:latin typeface="Trebuchet MS" pitchFamily="34" charset="0"/>
                <a:cs typeface="Times New Roman" pitchFamily="18" charset="0"/>
              </a:rPr>
              <a:t>Operating conditions </a:t>
            </a:r>
          </a:p>
          <a:p>
            <a:r>
              <a:rPr lang="en-GB" sz="2800" b="1">
                <a:solidFill>
                  <a:srgbClr val="604A7B"/>
                </a:solidFill>
                <a:latin typeface="Trebuchet MS" pitchFamily="34" charset="0"/>
                <a:cs typeface="Times New Roman" pitchFamily="18" charset="0"/>
              </a:rPr>
              <a:t>RDS/Use</a:t>
            </a:r>
          </a:p>
        </p:txBody>
      </p:sp>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4107"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4108" name="Content Placeholder 2"/>
          <p:cNvSpPr txBox="1">
            <a:spLocks/>
          </p:cNvSpPr>
          <p:nvPr/>
        </p:nvSpPr>
        <p:spPr bwMode="auto">
          <a:xfrm>
            <a:off x="274638" y="1347788"/>
            <a:ext cx="8229600" cy="5491162"/>
          </a:xfrm>
          <a:prstGeom prst="rect">
            <a:avLst/>
          </a:prstGeom>
          <a:noFill/>
          <a:ln w="9525">
            <a:noFill/>
            <a:miter lim="800000"/>
            <a:headEnd/>
            <a:tailEnd/>
          </a:ln>
        </p:spPr>
        <p:txBody>
          <a:bodyPr/>
          <a:lstStyle/>
          <a:p>
            <a:pPr marL="342900" indent="-342900">
              <a:spcBef>
                <a:spcPct val="20000"/>
              </a:spcBef>
              <a:buFont typeface="Arial" charset="0"/>
              <a:buNone/>
            </a:pPr>
            <a:endParaRPr lang="en-GB" sz="3200">
              <a:solidFill>
                <a:srgbClr val="006666"/>
              </a:solidFill>
              <a:latin typeface="Calibri" pitchFamily="34" charset="0"/>
              <a:cs typeface="Times New Roman" pitchFamily="18" charset="0"/>
            </a:endParaRPr>
          </a:p>
        </p:txBody>
      </p:sp>
      <p:sp>
        <p:nvSpPr>
          <p:cNvPr id="13" name="Content Placeholder 2"/>
          <p:cNvSpPr>
            <a:spLocks noGrp="1"/>
          </p:cNvSpPr>
          <p:nvPr>
            <p:ph idx="1"/>
          </p:nvPr>
        </p:nvSpPr>
        <p:spPr>
          <a:xfrm>
            <a:off x="250825" y="1412875"/>
            <a:ext cx="8229600" cy="4662488"/>
          </a:xfrm>
        </p:spPr>
        <p:txBody>
          <a:bodyPr rtlCol="0">
            <a:normAutofit/>
          </a:bodyPr>
          <a:lstStyle/>
          <a:p>
            <a:pPr fontAlgn="auto">
              <a:spcAft>
                <a:spcPts val="0"/>
              </a:spcAft>
              <a:buClr>
                <a:schemeClr val="accent4">
                  <a:lumMod val="75000"/>
                </a:schemeClr>
              </a:buClr>
              <a:buFont typeface="Trebuchet MS" panose="020B0603020202020204" pitchFamily="34" charset="0"/>
              <a:buChar char="•"/>
              <a:defRPr/>
            </a:pPr>
            <a:r>
              <a:rPr lang="en-GB" sz="2000" dirty="0" smtClean="0">
                <a:solidFill>
                  <a:schemeClr val="accent5">
                    <a:lumMod val="50000"/>
                  </a:schemeClr>
                </a:solidFill>
                <a:latin typeface="Trebuchet MS" panose="020B0603020202020204" pitchFamily="34" charset="0"/>
              </a:rPr>
              <a:t>To compile GES – look up following values from Document 7 - ‘GES Values Table’</a:t>
            </a:r>
          </a:p>
          <a:p>
            <a:pPr lvl="1" fontAlgn="auto">
              <a:spcAft>
                <a:spcPts val="0"/>
              </a:spcAft>
              <a:buClr>
                <a:schemeClr val="accent4">
                  <a:lumMod val="75000"/>
                </a:schemeClr>
              </a:buClr>
              <a:buFont typeface="Trebuchet MS" panose="020B0603020202020204" pitchFamily="34" charset="0"/>
              <a:buChar char="•"/>
              <a:defRPr/>
            </a:pPr>
            <a:r>
              <a:rPr lang="en-GB" sz="1800" dirty="0" smtClean="0">
                <a:solidFill>
                  <a:schemeClr val="accent5">
                    <a:lumMod val="50000"/>
                  </a:schemeClr>
                </a:solidFill>
                <a:latin typeface="Trebuchet MS" panose="020B0603020202020204" pitchFamily="34" charset="0"/>
              </a:rPr>
              <a:t>EU tonnage</a:t>
            </a:r>
          </a:p>
          <a:p>
            <a:pPr lvl="1" fontAlgn="auto">
              <a:spcAft>
                <a:spcPts val="0"/>
              </a:spcAft>
              <a:buClr>
                <a:schemeClr val="accent4">
                  <a:lumMod val="75000"/>
                </a:schemeClr>
              </a:buClr>
              <a:buFont typeface="Trebuchet MS" panose="020B0603020202020204" pitchFamily="34" charset="0"/>
              <a:buChar char="•"/>
              <a:defRPr/>
            </a:pPr>
            <a:r>
              <a:rPr lang="en-GB" sz="1800" dirty="0" err="1" smtClean="0">
                <a:solidFill>
                  <a:schemeClr val="accent5">
                    <a:lumMod val="50000"/>
                  </a:schemeClr>
                </a:solidFill>
                <a:latin typeface="Trebuchet MS" panose="020B0603020202020204" pitchFamily="34" charset="0"/>
              </a:rPr>
              <a:t>Msafe</a:t>
            </a:r>
            <a:r>
              <a:rPr lang="en-GB" sz="1800" dirty="0" smtClean="0">
                <a:solidFill>
                  <a:schemeClr val="accent5">
                    <a:lumMod val="50000"/>
                  </a:schemeClr>
                </a:solidFill>
                <a:latin typeface="Trebuchet MS" panose="020B0603020202020204" pitchFamily="34" charset="0"/>
              </a:rPr>
              <a:t> (as in previous step)</a:t>
            </a:r>
          </a:p>
          <a:p>
            <a:pPr lvl="1" fontAlgn="auto">
              <a:spcAft>
                <a:spcPts val="0"/>
              </a:spcAft>
              <a:buClr>
                <a:schemeClr val="accent4">
                  <a:lumMod val="75000"/>
                </a:schemeClr>
              </a:buClr>
              <a:buFont typeface="Trebuchet MS" panose="020B0603020202020204" pitchFamily="34" charset="0"/>
              <a:buChar char="•"/>
              <a:defRPr/>
            </a:pPr>
            <a:r>
              <a:rPr lang="en-GB" sz="1800" dirty="0" smtClean="0">
                <a:solidFill>
                  <a:schemeClr val="accent5">
                    <a:lumMod val="50000"/>
                  </a:schemeClr>
                </a:solidFill>
                <a:latin typeface="Trebuchet MS" panose="020B0603020202020204" pitchFamily="34" charset="0"/>
              </a:rPr>
              <a:t>Release fraction to water  (scale to concentration)</a:t>
            </a:r>
          </a:p>
          <a:p>
            <a:pPr lvl="1" fontAlgn="auto">
              <a:spcAft>
                <a:spcPts val="0"/>
              </a:spcAft>
              <a:buClr>
                <a:schemeClr val="accent4">
                  <a:lumMod val="75000"/>
                </a:schemeClr>
              </a:buClr>
              <a:buFont typeface="Trebuchet MS" panose="020B0603020202020204" pitchFamily="34" charset="0"/>
              <a:buChar char="•"/>
              <a:defRPr/>
            </a:pPr>
            <a:r>
              <a:rPr lang="en-GB" sz="1800" dirty="0" smtClean="0">
                <a:solidFill>
                  <a:schemeClr val="accent5">
                    <a:lumMod val="50000"/>
                  </a:schemeClr>
                </a:solidFill>
                <a:latin typeface="Trebuchet MS" panose="020B0603020202020204" pitchFamily="34" charset="0"/>
              </a:rPr>
              <a:t>Removal efficiency in sewage treatment</a:t>
            </a:r>
          </a:p>
          <a:p>
            <a:pPr lvl="1" fontAlgn="auto">
              <a:spcAft>
                <a:spcPts val="0"/>
              </a:spcAft>
              <a:buClr>
                <a:schemeClr val="accent4">
                  <a:lumMod val="75000"/>
                </a:schemeClr>
              </a:buClr>
              <a:buFont typeface="Trebuchet MS" panose="020B0603020202020204" pitchFamily="34" charset="0"/>
              <a:buChar char="•"/>
              <a:defRPr/>
            </a:pPr>
            <a:r>
              <a:rPr lang="en-GB" sz="1800" dirty="0" err="1" smtClean="0">
                <a:solidFill>
                  <a:schemeClr val="accent5">
                    <a:lumMod val="50000"/>
                  </a:schemeClr>
                </a:solidFill>
                <a:latin typeface="Trebuchet MS" panose="020B0603020202020204" pitchFamily="34" charset="0"/>
              </a:rPr>
              <a:t>eg</a:t>
            </a:r>
            <a:r>
              <a:rPr lang="en-GB" sz="1800" dirty="0" smtClean="0">
                <a:solidFill>
                  <a:schemeClr val="accent5">
                    <a:lumMod val="50000"/>
                  </a:schemeClr>
                </a:solidFill>
                <a:latin typeface="Trebuchet MS" panose="020B0603020202020204" pitchFamily="34" charset="0"/>
              </a:rPr>
              <a:t>...</a:t>
            </a:r>
          </a:p>
          <a:p>
            <a:pPr lvl="1" fontAlgn="auto">
              <a:spcAft>
                <a:spcPts val="0"/>
              </a:spcAft>
              <a:buFont typeface="Arial" panose="020B0604020202020204" pitchFamily="34" charset="0"/>
              <a:buChar char="–"/>
              <a:defRPr/>
            </a:pPr>
            <a:endParaRPr lang="en-GB" sz="1800" dirty="0" smtClean="0"/>
          </a:p>
          <a:p>
            <a:pPr fontAlgn="auto">
              <a:spcAft>
                <a:spcPts val="0"/>
              </a:spcAft>
              <a:buFont typeface="Arial" panose="020B0604020202020204" pitchFamily="34" charset="0"/>
              <a:buNone/>
              <a:defRPr/>
            </a:pPr>
            <a:endParaRPr lang="en-GB" dirty="0" smtClean="0"/>
          </a:p>
          <a:p>
            <a:pPr lvl="2" fontAlgn="auto">
              <a:spcAft>
                <a:spcPts val="0"/>
              </a:spcAft>
              <a:buFont typeface="Arial" panose="020B0604020202020204" pitchFamily="34" charset="0"/>
              <a:buNone/>
              <a:defRPr/>
            </a:pPr>
            <a:endParaRPr lang="en-GB" dirty="0" smtClean="0"/>
          </a:p>
          <a:p>
            <a:pPr lvl="1" fontAlgn="auto">
              <a:spcAft>
                <a:spcPts val="0"/>
              </a:spcAft>
              <a:buFont typeface="Arial" panose="020B0604020202020204" pitchFamily="34" charset="0"/>
              <a:buNone/>
              <a:defRPr/>
            </a:pPr>
            <a:endParaRPr lang="en-US" dirty="0"/>
          </a:p>
        </p:txBody>
      </p:sp>
      <p:graphicFrame>
        <p:nvGraphicFramePr>
          <p:cNvPr id="2" name="Object 6"/>
          <p:cNvGraphicFramePr>
            <a:graphicFrameLocks noChangeAspect="1"/>
          </p:cNvGraphicFramePr>
          <p:nvPr/>
        </p:nvGraphicFramePr>
        <p:xfrm>
          <a:off x="250825" y="4005263"/>
          <a:ext cx="8134350" cy="2220912"/>
        </p:xfrm>
        <a:graphic>
          <a:graphicData uri="http://schemas.openxmlformats.org/presentationml/2006/ole">
            <p:oleObj spid="_x0000_s4102" name="Worksheet" r:id="rId5" imgW="9105911" imgH="2486160" progId="">
              <p:embed/>
            </p:oleObj>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79388" y="908050"/>
            <a:ext cx="7772400" cy="576263"/>
          </a:xfrm>
          <a:prstGeom prst="rect">
            <a:avLst/>
          </a:prstGeom>
          <a:noFill/>
          <a:ln>
            <a:noFill/>
          </a:ln>
          <a:extLst>
            <a:ext uri="{909E8E84-426E-40DD-AFC4-6F175D3DCCD1}"/>
            <a:ext uri="{91240B29-F687-4F45-9708-019B960494DF}"/>
          </a:extLst>
        </p:spPr>
        <p:txBody>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a:defRPr/>
            </a:pPr>
            <a:r>
              <a:rPr lang="en-GB" sz="2800" kern="0" dirty="0" smtClean="0">
                <a:solidFill>
                  <a:srgbClr val="FF6600"/>
                </a:solidFill>
              </a:rPr>
              <a:t>How were GESs developed ?</a:t>
            </a:r>
          </a:p>
        </p:txBody>
      </p:sp>
      <p:sp>
        <p:nvSpPr>
          <p:cNvPr id="10" name="Rectangle 3"/>
          <p:cNvSpPr txBox="1">
            <a:spLocks noChangeArrowheads="1"/>
          </p:cNvSpPr>
          <p:nvPr/>
        </p:nvSpPr>
        <p:spPr bwMode="auto">
          <a:xfrm>
            <a:off x="395288" y="1628775"/>
            <a:ext cx="7772400" cy="4624388"/>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indent="-306388" algn="l" rtl="0" eaLnBrk="0" fontAlgn="base" hangingPunct="0">
              <a:spcBef>
                <a:spcPct val="20000"/>
              </a:spcBef>
              <a:spcAft>
                <a:spcPct val="0"/>
              </a:spcAft>
              <a:defRPr sz="1600">
                <a:solidFill>
                  <a:schemeClr val="tx1"/>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a:buClr>
                <a:srgbClr val="FF6600"/>
              </a:buClr>
              <a:defRPr/>
            </a:pPr>
            <a:r>
              <a:rPr lang="en-GB" sz="2200" kern="0" dirty="0" smtClean="0">
                <a:solidFill>
                  <a:srgbClr val="808080"/>
                </a:solidFill>
              </a:rPr>
              <a:t>Mapping of product types to typical uses</a:t>
            </a:r>
          </a:p>
          <a:p>
            <a:pPr>
              <a:buClr>
                <a:srgbClr val="FF6600"/>
              </a:buClr>
              <a:defRPr/>
            </a:pPr>
            <a:r>
              <a:rPr lang="en-GB" sz="2200" kern="0" dirty="0" smtClean="0">
                <a:solidFill>
                  <a:srgbClr val="808080"/>
                </a:solidFill>
              </a:rPr>
              <a:t>Assignment of adequate use descriptors </a:t>
            </a:r>
            <a:br>
              <a:rPr lang="en-GB" sz="2200" kern="0" dirty="0" smtClean="0">
                <a:solidFill>
                  <a:srgbClr val="808080"/>
                </a:solidFill>
              </a:rPr>
            </a:br>
            <a:r>
              <a:rPr lang="en-GB" sz="2200" kern="0" dirty="0" smtClean="0">
                <a:solidFill>
                  <a:srgbClr val="808080"/>
                </a:solidFill>
              </a:rPr>
              <a:t>(SUs, PCs, PROCs and ERCs)</a:t>
            </a:r>
          </a:p>
          <a:p>
            <a:pPr>
              <a:buClr>
                <a:srgbClr val="FF6600"/>
              </a:buClr>
              <a:defRPr/>
            </a:pPr>
            <a:r>
              <a:rPr lang="en-GB" sz="2200" kern="0" dirty="0" smtClean="0">
                <a:solidFill>
                  <a:srgbClr val="808080"/>
                </a:solidFill>
              </a:rPr>
              <a:t>Grouping by main conditions of use </a:t>
            </a:r>
          </a:p>
          <a:p>
            <a:pPr lvl="1">
              <a:defRPr/>
            </a:pPr>
            <a:r>
              <a:rPr lang="en-GB" sz="1800" kern="0" dirty="0" smtClean="0">
                <a:solidFill>
                  <a:srgbClr val="000000"/>
                </a:solidFill>
              </a:rPr>
              <a:t>Open vs. closed processes, </a:t>
            </a:r>
          </a:p>
          <a:p>
            <a:pPr lvl="1">
              <a:defRPr/>
            </a:pPr>
            <a:r>
              <a:rPr lang="en-GB" sz="1800" kern="0" dirty="0" smtClean="0">
                <a:solidFill>
                  <a:srgbClr val="000000"/>
                </a:solidFill>
              </a:rPr>
              <a:t>High temperature, high energy processes</a:t>
            </a:r>
          </a:p>
          <a:p>
            <a:pPr lvl="1">
              <a:defRPr/>
            </a:pPr>
            <a:r>
              <a:rPr lang="en-GB" sz="1800" kern="0" dirty="0" smtClean="0">
                <a:solidFill>
                  <a:srgbClr val="000000"/>
                </a:solidFill>
              </a:rPr>
              <a:t>Other risk factors (aerosol formation)</a:t>
            </a:r>
          </a:p>
          <a:p>
            <a:pPr lvl="1">
              <a:defRPr/>
            </a:pPr>
            <a:r>
              <a:rPr lang="en-GB" sz="1800" kern="0" dirty="0" smtClean="0">
                <a:solidFill>
                  <a:srgbClr val="000000"/>
                </a:solidFill>
              </a:rPr>
              <a:t>Exposure potential (dermal, inhalation, ingestion) </a:t>
            </a:r>
          </a:p>
          <a:p>
            <a:pPr lvl="1">
              <a:defRPr/>
            </a:pPr>
            <a:r>
              <a:rPr lang="en-GB" sz="1800" kern="0" dirty="0" smtClean="0">
                <a:solidFill>
                  <a:srgbClr val="000000"/>
                </a:solidFill>
              </a:rPr>
              <a:t>Typical Operational Conditions and Risk Management Measures</a:t>
            </a:r>
          </a:p>
          <a:p>
            <a:pPr>
              <a:buClr>
                <a:srgbClr val="FF6600"/>
              </a:buClr>
              <a:defRPr/>
            </a:pPr>
            <a:r>
              <a:rPr lang="en-GB" sz="2200" kern="0" dirty="0" smtClean="0">
                <a:solidFill>
                  <a:srgbClr val="808080"/>
                </a:solidFill>
              </a:rPr>
              <a:t>Results:	</a:t>
            </a:r>
          </a:p>
          <a:p>
            <a:pPr lvl="1">
              <a:defRPr/>
            </a:pPr>
            <a:r>
              <a:rPr lang="en-GB" sz="1800" kern="0" dirty="0" smtClean="0">
                <a:solidFill>
                  <a:srgbClr val="000000"/>
                </a:solidFill>
              </a:rPr>
              <a:t>Use and application table</a:t>
            </a:r>
          </a:p>
          <a:p>
            <a:pPr lvl="1">
              <a:defRPr/>
            </a:pPr>
            <a:r>
              <a:rPr lang="en-GB" sz="1800" kern="0" dirty="0" smtClean="0">
                <a:solidFill>
                  <a:srgbClr val="000000"/>
                </a:solidFill>
              </a:rPr>
              <a:t>DUCC Table</a:t>
            </a:r>
          </a:p>
          <a:p>
            <a:pPr lvl="1">
              <a:defRPr/>
            </a:pPr>
            <a:endParaRPr lang="en-GB" sz="1800" kern="0" dirty="0" smtClean="0">
              <a:solidFill>
                <a:srgbClr val="000000"/>
              </a:solidFill>
            </a:endParaRPr>
          </a:p>
        </p:txBody>
      </p:sp>
      <p:pic>
        <p:nvPicPr>
          <p:cNvPr id="32771"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32772"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blinds(horizontal)">
                                      <p:cBhvr>
                                        <p:cTn id="20" dur="500"/>
                                        <p:tgtEl>
                                          <p:spTgt spid="10">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linds(horizontal)">
                                      <p:cBhvr>
                                        <p:cTn id="23" dur="500"/>
                                        <p:tgtEl>
                                          <p:spTgt spid="10">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blinds(horizontal)">
                                      <p:cBhvr>
                                        <p:cTn id="26" dur="500"/>
                                        <p:tgtEl>
                                          <p:spTgt spid="10">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blinds(horizontal)">
                                      <p:cBhvr>
                                        <p:cTn id="29" dur="500"/>
                                        <p:tgtEl>
                                          <p:spTgt spid="10">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blinds(horizontal)">
                                      <p:cBhvr>
                                        <p:cTn id="37" dur="500"/>
                                        <p:tgtEl>
                                          <p:spTgt spid="10">
                                            <p:txEl>
                                              <p:pRg st="8" end="8"/>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
                                            <p:txEl>
                                              <p:pRg st="9" end="9"/>
                                            </p:txEl>
                                          </p:spTgt>
                                        </p:tgtEl>
                                        <p:attrNameLst>
                                          <p:attrName>style.visibility</p:attrName>
                                        </p:attrNameLst>
                                      </p:cBhvr>
                                      <p:to>
                                        <p:strVal val="visible"/>
                                      </p:to>
                                    </p:set>
                                    <p:animEffect transition="in" filter="blinds(horizontal)">
                                      <p:cBhvr>
                                        <p:cTn id="40" dur="500"/>
                                        <p:tgtEl>
                                          <p:spTgt spid="10">
                                            <p:txEl>
                                              <p:pRg st="9" end="9"/>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animEffect transition="in" filter="blinds(horizontal)">
                                      <p:cBhvr>
                                        <p:cTn id="43"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7"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126" name="Object 6"/>
          <p:cNvGraphicFramePr>
            <a:graphicFrameLocks noGrp="1" noChangeAspect="1"/>
          </p:cNvGraphicFramePr>
          <p:nvPr/>
        </p:nvGraphicFramePr>
        <p:xfrm>
          <a:off x="4067175" y="2205038"/>
          <a:ext cx="3490913" cy="4389437"/>
        </p:xfrm>
        <a:graphic>
          <a:graphicData uri="http://schemas.openxmlformats.org/presentationml/2006/ole">
            <p:oleObj spid="_x0000_s5126" name="Worksheet" r:id="rId3" imgW="6981856" imgH="8791470" progId="">
              <p:embed/>
            </p:oleObj>
          </a:graphicData>
        </a:graphic>
      </p:graphicFrame>
      <p:sp>
        <p:nvSpPr>
          <p:cNvPr id="5128" name="Rectangle 6"/>
          <p:cNvSpPr>
            <a:spLocks noChangeArrowheads="1"/>
          </p:cNvSpPr>
          <p:nvPr/>
        </p:nvSpPr>
        <p:spPr bwMode="auto">
          <a:xfrm>
            <a:off x="349250" y="393700"/>
            <a:ext cx="4711700" cy="523875"/>
          </a:xfrm>
          <a:prstGeom prst="rect">
            <a:avLst/>
          </a:prstGeom>
          <a:noFill/>
          <a:ln w="9525">
            <a:noFill/>
            <a:miter lim="800000"/>
            <a:headEnd/>
            <a:tailEnd/>
          </a:ln>
        </p:spPr>
        <p:txBody>
          <a:bodyPr>
            <a:spAutoFit/>
          </a:bodyPr>
          <a:lstStyle/>
          <a:p>
            <a:r>
              <a:rPr lang="en-GB" sz="2800" b="1">
                <a:solidFill>
                  <a:srgbClr val="604A7B"/>
                </a:solidFill>
                <a:latin typeface="Trebuchet MS" pitchFamily="34" charset="0"/>
                <a:cs typeface="Times New Roman" pitchFamily="18" charset="0"/>
              </a:rPr>
              <a:t>GES Template</a:t>
            </a:r>
          </a:p>
        </p:txBody>
      </p:sp>
      <p:pic>
        <p:nvPicPr>
          <p:cNvPr id="5" name="Picture 2"/>
          <p:cNvPicPr>
            <a:picLocks noChangeAspect="1" noChangeArrowheads="1"/>
          </p:cNvPicPr>
          <p:nvPr/>
        </p:nvPicPr>
        <p:blipFill>
          <a:blip r:embed="rId4"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5"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5131"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5132" name="Content Placeholder 2"/>
          <p:cNvSpPr txBox="1">
            <a:spLocks/>
          </p:cNvSpPr>
          <p:nvPr/>
        </p:nvSpPr>
        <p:spPr bwMode="auto">
          <a:xfrm>
            <a:off x="274638" y="1347788"/>
            <a:ext cx="8229600" cy="5491162"/>
          </a:xfrm>
          <a:prstGeom prst="rect">
            <a:avLst/>
          </a:prstGeom>
          <a:noFill/>
          <a:ln w="9525">
            <a:noFill/>
            <a:miter lim="800000"/>
            <a:headEnd/>
            <a:tailEnd/>
          </a:ln>
        </p:spPr>
        <p:txBody>
          <a:bodyPr/>
          <a:lstStyle/>
          <a:p>
            <a:pPr marL="342900" indent="-342900">
              <a:spcBef>
                <a:spcPct val="20000"/>
              </a:spcBef>
              <a:buClr>
                <a:srgbClr val="604A7B"/>
              </a:buClr>
              <a:buFont typeface="Wingdings 2" pitchFamily="18" charset="2"/>
              <a:buChar char=""/>
            </a:pPr>
            <a:endParaRPr lang="en-GB" sz="3200">
              <a:solidFill>
                <a:srgbClr val="006666"/>
              </a:solidFill>
              <a:latin typeface="Calibri" pitchFamily="34" charset="0"/>
              <a:cs typeface="Times New Roman" pitchFamily="18" charset="0"/>
            </a:endParaRPr>
          </a:p>
        </p:txBody>
      </p:sp>
      <p:sp>
        <p:nvSpPr>
          <p:cNvPr id="5133" name="Rectangle 13"/>
          <p:cNvSpPr>
            <a:spLocks noChangeArrowheads="1"/>
          </p:cNvSpPr>
          <p:nvPr/>
        </p:nvSpPr>
        <p:spPr bwMode="auto">
          <a:xfrm>
            <a:off x="0" y="1268413"/>
            <a:ext cx="5795963" cy="831850"/>
          </a:xfrm>
          <a:prstGeom prst="rect">
            <a:avLst/>
          </a:prstGeom>
          <a:noFill/>
          <a:ln w="9525">
            <a:noFill/>
            <a:miter lim="800000"/>
            <a:headEnd/>
            <a:tailEnd/>
          </a:ln>
        </p:spPr>
        <p:txBody>
          <a:bodyPr>
            <a:spAutoFit/>
          </a:bodyPr>
          <a:lstStyle/>
          <a:p>
            <a:pPr>
              <a:buFont typeface="Arial" charset="0"/>
              <a:buChar char="•"/>
            </a:pPr>
            <a:r>
              <a:rPr lang="en-GB" sz="2400">
                <a:solidFill>
                  <a:srgbClr val="006666"/>
                </a:solidFill>
                <a:latin typeface="Trebuchet MS" pitchFamily="34" charset="0"/>
                <a:cs typeface="Times New Roman" pitchFamily="18" charset="0"/>
              </a:rPr>
              <a:t> Insert values from look-up tables</a:t>
            </a:r>
            <a:br>
              <a:rPr lang="en-GB" sz="2400">
                <a:solidFill>
                  <a:srgbClr val="006666"/>
                </a:solidFill>
                <a:latin typeface="Trebuchet MS" pitchFamily="34" charset="0"/>
                <a:cs typeface="Times New Roman" pitchFamily="18" charset="0"/>
              </a:rPr>
            </a:br>
            <a:r>
              <a:rPr lang="en-GB" sz="2400">
                <a:solidFill>
                  <a:srgbClr val="006666"/>
                </a:solidFill>
                <a:latin typeface="Trebuchet MS" pitchFamily="34" charset="0"/>
                <a:cs typeface="Times New Roman" pitchFamily="18" charset="0"/>
              </a:rPr>
              <a:t> into use group ‘Bi’ GES template</a:t>
            </a:r>
          </a:p>
        </p:txBody>
      </p:sp>
      <p:pic>
        <p:nvPicPr>
          <p:cNvPr id="5134" name="Picture 11" descr="Step 1.jpg"/>
          <p:cNvPicPr>
            <a:picLocks noChangeAspect="1"/>
          </p:cNvPicPr>
          <p:nvPr/>
        </p:nvPicPr>
        <p:blipFill>
          <a:blip r:embed="rId6"/>
          <a:srcRect/>
          <a:stretch>
            <a:fillRect/>
          </a:stretch>
        </p:blipFill>
        <p:spPr bwMode="auto">
          <a:xfrm>
            <a:off x="6011863" y="0"/>
            <a:ext cx="2881312" cy="2160588"/>
          </a:xfrm>
          <a:prstGeom prst="rect">
            <a:avLst/>
          </a:prstGeom>
          <a:noFill/>
          <a:ln w="9525">
            <a:noFill/>
            <a:miter lim="800000"/>
            <a:headEnd/>
            <a:tailEnd/>
          </a:ln>
        </p:spPr>
      </p:pic>
      <p:sp>
        <p:nvSpPr>
          <p:cNvPr id="5135" name="TextBox 12"/>
          <p:cNvSpPr txBox="1">
            <a:spLocks noChangeArrowheads="1"/>
          </p:cNvSpPr>
          <p:nvPr/>
        </p:nvSpPr>
        <p:spPr bwMode="auto">
          <a:xfrm>
            <a:off x="0" y="2276475"/>
            <a:ext cx="3563938" cy="1200150"/>
          </a:xfrm>
          <a:prstGeom prst="rect">
            <a:avLst/>
          </a:prstGeom>
          <a:noFill/>
          <a:ln w="9525">
            <a:noFill/>
            <a:miter lim="800000"/>
            <a:headEnd/>
            <a:tailEnd/>
          </a:ln>
        </p:spPr>
        <p:txBody>
          <a:bodyPr>
            <a:spAutoFit/>
          </a:bodyPr>
          <a:lstStyle/>
          <a:p>
            <a:pPr>
              <a:buFont typeface="Arial" charset="0"/>
              <a:buChar char="•"/>
            </a:pPr>
            <a:r>
              <a:rPr lang="en-GB">
                <a:solidFill>
                  <a:schemeClr val="tx2"/>
                </a:solidFill>
                <a:latin typeface="Calibri" pitchFamily="34" charset="0"/>
                <a:cs typeface="Times New Roman" pitchFamily="18" charset="0"/>
              </a:rPr>
              <a:t> ‘RED’ values are from tables </a:t>
            </a:r>
          </a:p>
          <a:p>
            <a:endParaRPr lang="en-GB">
              <a:solidFill>
                <a:schemeClr val="tx2"/>
              </a:solidFill>
              <a:latin typeface="Calibri" pitchFamily="34" charset="0"/>
              <a:cs typeface="Times New Roman" pitchFamily="18" charset="0"/>
            </a:endParaRPr>
          </a:p>
          <a:p>
            <a:pPr>
              <a:buFont typeface="Arial" charset="0"/>
              <a:buChar char="•"/>
            </a:pPr>
            <a:r>
              <a:rPr lang="en-GB">
                <a:solidFill>
                  <a:schemeClr val="tx2"/>
                </a:solidFill>
                <a:latin typeface="Calibri" pitchFamily="34" charset="0"/>
                <a:cs typeface="Times New Roman" pitchFamily="18" charset="0"/>
              </a:rPr>
              <a:t> Other values are pre-filled on template for this Use</a:t>
            </a:r>
            <a:endParaRPr lang="en-US">
              <a:solidFill>
                <a:schemeClr val="tx2"/>
              </a:solidFill>
              <a:latin typeface="Calibri" pitchFamily="34"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5778" name="Rectangle 6"/>
          <p:cNvSpPr>
            <a:spLocks noChangeArrowheads="1"/>
          </p:cNvSpPr>
          <p:nvPr/>
        </p:nvSpPr>
        <p:spPr bwMode="auto">
          <a:xfrm>
            <a:off x="349250" y="393700"/>
            <a:ext cx="4711700" cy="954088"/>
          </a:xfrm>
          <a:prstGeom prst="rect">
            <a:avLst/>
          </a:prstGeom>
          <a:noFill/>
          <a:ln w="9525">
            <a:noFill/>
            <a:miter lim="800000"/>
            <a:headEnd/>
            <a:tailEnd/>
          </a:ln>
        </p:spPr>
        <p:txBody>
          <a:bodyPr>
            <a:spAutoFit/>
          </a:bodyPr>
          <a:lstStyle/>
          <a:p>
            <a:r>
              <a:rPr lang="en-GB" sz="2800" b="1">
                <a:solidFill>
                  <a:srgbClr val="604A7B"/>
                </a:solidFill>
                <a:latin typeface="Trebuchet MS" pitchFamily="34" charset="0"/>
                <a:cs typeface="Times New Roman" pitchFamily="18" charset="0"/>
              </a:rPr>
              <a:t>Verification of GES with</a:t>
            </a:r>
          </a:p>
          <a:p>
            <a:r>
              <a:rPr lang="en-GB" sz="2800" b="1">
                <a:solidFill>
                  <a:srgbClr val="604A7B"/>
                </a:solidFill>
                <a:latin typeface="Trebuchet MS" pitchFamily="34" charset="0"/>
                <a:cs typeface="Times New Roman" pitchFamily="18" charset="0"/>
              </a:rPr>
              <a:t>Raw Material ES </a:t>
            </a:r>
          </a:p>
        </p:txBody>
      </p:sp>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75781"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75782" name="Content Placeholder 2"/>
          <p:cNvSpPr txBox="1">
            <a:spLocks/>
          </p:cNvSpPr>
          <p:nvPr/>
        </p:nvSpPr>
        <p:spPr bwMode="auto">
          <a:xfrm>
            <a:off x="274638" y="1347788"/>
            <a:ext cx="8229600" cy="5491162"/>
          </a:xfrm>
          <a:prstGeom prst="rect">
            <a:avLst/>
          </a:prstGeom>
          <a:noFill/>
          <a:ln w="9525">
            <a:noFill/>
            <a:miter lim="800000"/>
            <a:headEnd/>
            <a:tailEnd/>
          </a:ln>
        </p:spPr>
        <p:txBody>
          <a:bodyPr/>
          <a:lstStyle/>
          <a:p>
            <a:pPr>
              <a:spcBef>
                <a:spcPct val="20000"/>
              </a:spcBef>
              <a:buClr>
                <a:srgbClr val="604A7B"/>
              </a:buClr>
              <a:buFont typeface="Arial" charset="0"/>
              <a:buNone/>
            </a:pPr>
            <a:endParaRPr lang="en-GB" sz="2800">
              <a:solidFill>
                <a:srgbClr val="006666"/>
              </a:solidFill>
              <a:latin typeface="Trebuchet MS" pitchFamily="34" charset="0"/>
              <a:cs typeface="Times New Roman" pitchFamily="18" charset="0"/>
            </a:endParaRPr>
          </a:p>
        </p:txBody>
      </p:sp>
      <p:sp>
        <p:nvSpPr>
          <p:cNvPr id="2" name="Rectangle 1"/>
          <p:cNvSpPr/>
          <p:nvPr/>
        </p:nvSpPr>
        <p:spPr>
          <a:xfrm>
            <a:off x="295275" y="1993900"/>
            <a:ext cx="8597900" cy="4432300"/>
          </a:xfrm>
          <a:prstGeom prst="rect">
            <a:avLst/>
          </a:prstGeom>
        </p:spPr>
        <p:txBody>
          <a:bodyPr>
            <a:spAutoFit/>
          </a:bodyPr>
          <a:lstStyle/>
          <a:p>
            <a:pPr fontAlgn="auto">
              <a:spcBef>
                <a:spcPts val="0"/>
              </a:spcBef>
              <a:spcAft>
                <a:spcPts val="0"/>
              </a:spcAft>
              <a:defRPr/>
            </a:pPr>
            <a:r>
              <a:rPr lang="en-GB" sz="2400" dirty="0">
                <a:solidFill>
                  <a:srgbClr val="006666"/>
                </a:solidFill>
                <a:latin typeface="Trebuchet MS" panose="020B0603020202020204" pitchFamily="34" charset="0"/>
                <a:cs typeface="+mn-cs"/>
              </a:rPr>
              <a:t>Check: Log </a:t>
            </a:r>
            <a:r>
              <a:rPr lang="en-GB" sz="2400" dirty="0" err="1">
                <a:solidFill>
                  <a:srgbClr val="006666"/>
                </a:solidFill>
                <a:latin typeface="Trebuchet MS" panose="020B0603020202020204" pitchFamily="34" charset="0"/>
                <a:cs typeface="+mn-cs"/>
              </a:rPr>
              <a:t>Kow</a:t>
            </a:r>
            <a:r>
              <a:rPr lang="en-GB" sz="2400" dirty="0">
                <a:solidFill>
                  <a:srgbClr val="006666"/>
                </a:solidFill>
                <a:latin typeface="Trebuchet MS" panose="020B0603020202020204" pitchFamily="34" charset="0"/>
                <a:cs typeface="+mn-cs"/>
              </a:rPr>
              <a:t>, vapour pressure, biodegradability and PNEC and on Raw Material (RM) SDS are consistent with RDS Table</a:t>
            </a:r>
          </a:p>
          <a:p>
            <a:pPr fontAlgn="auto">
              <a:spcBef>
                <a:spcPts val="0"/>
              </a:spcBef>
              <a:spcAft>
                <a:spcPts val="0"/>
              </a:spcAft>
              <a:defRPr/>
            </a:pPr>
            <a:endParaRPr lang="en-GB" sz="2400" dirty="0">
              <a:solidFill>
                <a:srgbClr val="006666"/>
              </a:solidFill>
              <a:latin typeface="Trebuchet MS" panose="020B0603020202020204" pitchFamily="34" charset="0"/>
              <a:cs typeface="+mn-cs"/>
            </a:endParaRPr>
          </a:p>
          <a:p>
            <a:pPr fontAlgn="auto">
              <a:spcBef>
                <a:spcPts val="0"/>
              </a:spcBef>
              <a:spcAft>
                <a:spcPts val="0"/>
              </a:spcAft>
              <a:defRPr/>
            </a:pPr>
            <a:endParaRPr lang="en-GB" sz="2400" dirty="0">
              <a:solidFill>
                <a:srgbClr val="006666"/>
              </a:solidFill>
              <a:latin typeface="Trebuchet MS" panose="020B0603020202020204" pitchFamily="34" charset="0"/>
              <a:cs typeface="+mn-cs"/>
            </a:endParaRPr>
          </a:p>
          <a:p>
            <a:pPr fontAlgn="auto">
              <a:spcBef>
                <a:spcPts val="0"/>
              </a:spcBef>
              <a:spcAft>
                <a:spcPts val="0"/>
              </a:spcAft>
              <a:defRPr/>
            </a:pPr>
            <a:endParaRPr lang="en-GB" sz="2400" dirty="0">
              <a:solidFill>
                <a:srgbClr val="006666"/>
              </a:solidFill>
              <a:latin typeface="Trebuchet MS" panose="020B0603020202020204" pitchFamily="34" charset="0"/>
              <a:cs typeface="+mn-cs"/>
            </a:endParaRPr>
          </a:p>
          <a:p>
            <a:pPr fontAlgn="auto">
              <a:spcBef>
                <a:spcPts val="0"/>
              </a:spcBef>
              <a:spcAft>
                <a:spcPts val="0"/>
              </a:spcAft>
              <a:defRPr/>
            </a:pPr>
            <a:endParaRPr lang="en-GB" sz="2400" dirty="0">
              <a:solidFill>
                <a:srgbClr val="006666"/>
              </a:solidFill>
              <a:latin typeface="Trebuchet MS" panose="020B0603020202020204" pitchFamily="34" charset="0"/>
              <a:cs typeface="+mn-cs"/>
            </a:endParaRPr>
          </a:p>
          <a:p>
            <a:pPr fontAlgn="auto">
              <a:spcBef>
                <a:spcPts val="0"/>
              </a:spcBef>
              <a:spcAft>
                <a:spcPts val="0"/>
              </a:spcAft>
              <a:defRPr/>
            </a:pPr>
            <a:endParaRPr lang="en-GB" sz="2400" dirty="0">
              <a:solidFill>
                <a:srgbClr val="006666"/>
              </a:solidFill>
              <a:latin typeface="Trebuchet MS" panose="020B0603020202020204" pitchFamily="34" charset="0"/>
              <a:cs typeface="+mn-cs"/>
            </a:endParaRPr>
          </a:p>
          <a:p>
            <a:pPr fontAlgn="auto">
              <a:spcBef>
                <a:spcPts val="0"/>
              </a:spcBef>
              <a:spcAft>
                <a:spcPts val="0"/>
              </a:spcAft>
              <a:defRPr/>
            </a:pPr>
            <a:endParaRPr lang="en-GB" sz="2400" dirty="0">
              <a:solidFill>
                <a:schemeClr val="accent5">
                  <a:lumMod val="50000"/>
                </a:schemeClr>
              </a:solidFill>
              <a:latin typeface="Trebuchet MS" panose="020B0603020202020204" pitchFamily="34" charset="0"/>
              <a:cs typeface="+mn-cs"/>
            </a:endParaRPr>
          </a:p>
          <a:p>
            <a:pPr fontAlgn="auto">
              <a:spcBef>
                <a:spcPts val="0"/>
              </a:spcBef>
              <a:spcAft>
                <a:spcPts val="0"/>
              </a:spcAft>
              <a:defRPr/>
            </a:pPr>
            <a:r>
              <a:rPr lang="en-GB" sz="2400" dirty="0">
                <a:solidFill>
                  <a:srgbClr val="006666"/>
                </a:solidFill>
                <a:latin typeface="Trebuchet MS" panose="020B0603020202020204" pitchFamily="34" charset="0"/>
                <a:cs typeface="+mn-cs"/>
              </a:rPr>
              <a:t>CONCLUSION</a:t>
            </a:r>
          </a:p>
          <a:p>
            <a:pPr fontAlgn="auto">
              <a:spcBef>
                <a:spcPts val="0"/>
              </a:spcBef>
              <a:spcAft>
                <a:spcPts val="0"/>
              </a:spcAft>
              <a:defRPr/>
            </a:pPr>
            <a:r>
              <a:rPr lang="en-GB" sz="2400" dirty="0">
                <a:solidFill>
                  <a:srgbClr val="006666"/>
                </a:solidFill>
                <a:latin typeface="Trebuchet MS" panose="020B0603020202020204" pitchFamily="34" charset="0"/>
                <a:cs typeface="+mn-cs"/>
              </a:rPr>
              <a:t>The RDS code selected for GES is consistent with properties of RM</a:t>
            </a:r>
          </a:p>
          <a:p>
            <a:pPr fontAlgn="auto">
              <a:spcBef>
                <a:spcPts val="0"/>
              </a:spcBef>
              <a:spcAft>
                <a:spcPts val="0"/>
              </a:spcAft>
              <a:defRPr/>
            </a:pPr>
            <a:endParaRPr lang="en-US" dirty="0">
              <a:solidFill>
                <a:srgbClr val="31859B"/>
              </a:solidFill>
              <a:latin typeface="+mn-lt"/>
              <a:cs typeface="+mn-cs"/>
            </a:endParaRPr>
          </a:p>
        </p:txBody>
      </p:sp>
      <p:pic>
        <p:nvPicPr>
          <p:cNvPr id="75784" name="Picture 2"/>
          <p:cNvPicPr>
            <a:picLocks noChangeAspect="1" noChangeArrowheads="1"/>
          </p:cNvPicPr>
          <p:nvPr/>
        </p:nvPicPr>
        <p:blipFill>
          <a:blip r:embed="rId4"/>
          <a:srcRect/>
          <a:stretch>
            <a:fillRect/>
          </a:stretch>
        </p:blipFill>
        <p:spPr bwMode="auto">
          <a:xfrm>
            <a:off x="639763" y="3141663"/>
            <a:ext cx="7499350" cy="1573212"/>
          </a:xfrm>
          <a:prstGeom prst="rect">
            <a:avLst/>
          </a:prstGeom>
          <a:noFill/>
          <a:ln w="9525">
            <a:noFill/>
            <a:miter lim="800000"/>
            <a:headEnd/>
            <a:tailEnd/>
          </a:ln>
        </p:spPr>
      </p:pic>
      <p:pic>
        <p:nvPicPr>
          <p:cNvPr id="75785" name="Picture 11" descr="Step 5.jpg"/>
          <p:cNvPicPr>
            <a:picLocks noChangeAspect="1"/>
          </p:cNvPicPr>
          <p:nvPr/>
        </p:nvPicPr>
        <p:blipFill>
          <a:blip r:embed="rId5"/>
          <a:srcRect/>
          <a:stretch>
            <a:fillRect/>
          </a:stretch>
        </p:blipFill>
        <p:spPr bwMode="auto">
          <a:xfrm>
            <a:off x="5940425" y="0"/>
            <a:ext cx="2879725" cy="18002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23"/>
          <p:cNvGrpSpPr>
            <a:grpSpLocks/>
          </p:cNvGrpSpPr>
          <p:nvPr/>
        </p:nvGrpSpPr>
        <p:grpSpPr bwMode="auto">
          <a:xfrm>
            <a:off x="87313" y="404813"/>
            <a:ext cx="4325937" cy="525462"/>
            <a:chOff x="3995936" y="2326601"/>
            <a:chExt cx="4326837" cy="526368"/>
          </a:xfrm>
        </p:grpSpPr>
        <p:sp>
          <p:nvSpPr>
            <p:cNvPr id="25" name="Rectangle 24"/>
            <p:cNvSpPr/>
            <p:nvPr/>
          </p:nvSpPr>
          <p:spPr>
            <a:xfrm>
              <a:off x="4186476" y="2326601"/>
              <a:ext cx="125438"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6802" name="Rectangle 6"/>
          <p:cNvSpPr>
            <a:spLocks noChangeArrowheads="1"/>
          </p:cNvSpPr>
          <p:nvPr/>
        </p:nvSpPr>
        <p:spPr bwMode="auto">
          <a:xfrm>
            <a:off x="349250" y="393700"/>
            <a:ext cx="4711700" cy="954088"/>
          </a:xfrm>
          <a:prstGeom prst="rect">
            <a:avLst/>
          </a:prstGeom>
          <a:noFill/>
          <a:ln w="9525">
            <a:noFill/>
            <a:miter lim="800000"/>
            <a:headEnd/>
            <a:tailEnd/>
          </a:ln>
        </p:spPr>
        <p:txBody>
          <a:bodyPr>
            <a:spAutoFit/>
          </a:bodyPr>
          <a:lstStyle/>
          <a:p>
            <a:r>
              <a:rPr lang="en-GB" sz="2800" b="1">
                <a:solidFill>
                  <a:srgbClr val="604A7B"/>
                </a:solidFill>
                <a:latin typeface="Trebuchet MS" pitchFamily="34" charset="0"/>
                <a:cs typeface="Times New Roman" pitchFamily="18" charset="0"/>
              </a:rPr>
              <a:t>Verification of GES with</a:t>
            </a:r>
          </a:p>
          <a:p>
            <a:r>
              <a:rPr lang="en-GB" sz="2800" b="1">
                <a:solidFill>
                  <a:srgbClr val="604A7B"/>
                </a:solidFill>
                <a:latin typeface="Trebuchet MS" pitchFamily="34" charset="0"/>
                <a:cs typeface="Times New Roman" pitchFamily="18" charset="0"/>
              </a:rPr>
              <a:t>Raw Material ES </a:t>
            </a:r>
          </a:p>
        </p:txBody>
      </p:sp>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190500"/>
          </a:effectLst>
          <a:extLst>
            <a:ext uri="{909E8E84-426E-40DD-AFC4-6F175D3DCCD1}"/>
            <a:ext uri="{91240B29-F687-4F45-9708-019B960494DF}"/>
          </a:extLst>
        </p:spPr>
      </p:pic>
      <p:pic>
        <p:nvPicPr>
          <p:cNvPr id="11"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76805"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76806" name="Content Placeholder 2"/>
          <p:cNvSpPr txBox="1">
            <a:spLocks/>
          </p:cNvSpPr>
          <p:nvPr/>
        </p:nvSpPr>
        <p:spPr bwMode="auto">
          <a:xfrm>
            <a:off x="250825" y="1366838"/>
            <a:ext cx="8229600" cy="5491162"/>
          </a:xfrm>
          <a:prstGeom prst="rect">
            <a:avLst/>
          </a:prstGeom>
          <a:noFill/>
          <a:ln w="9525">
            <a:noFill/>
            <a:miter lim="800000"/>
            <a:headEnd/>
            <a:tailEnd/>
          </a:ln>
        </p:spPr>
        <p:txBody>
          <a:bodyPr/>
          <a:lstStyle/>
          <a:p>
            <a:pPr marL="342900" indent="-342900">
              <a:spcBef>
                <a:spcPct val="20000"/>
              </a:spcBef>
              <a:buClr>
                <a:srgbClr val="604A7B"/>
              </a:buClr>
              <a:buFont typeface="Wingdings 2" pitchFamily="18" charset="2"/>
              <a:buChar char=""/>
            </a:pPr>
            <a:r>
              <a:rPr lang="en-GB" sz="2400">
                <a:solidFill>
                  <a:srgbClr val="006666"/>
                </a:solidFill>
                <a:latin typeface="Trebuchet MS" pitchFamily="34" charset="0"/>
                <a:cs typeface="Times New Roman" pitchFamily="18" charset="0"/>
              </a:rPr>
              <a:t>Comparison of OCs and RMMs</a:t>
            </a:r>
          </a:p>
        </p:txBody>
      </p:sp>
      <p:sp>
        <p:nvSpPr>
          <p:cNvPr id="76807" name="Rectangle 1"/>
          <p:cNvSpPr>
            <a:spLocks noChangeArrowheads="1"/>
          </p:cNvSpPr>
          <p:nvPr/>
        </p:nvSpPr>
        <p:spPr bwMode="auto">
          <a:xfrm>
            <a:off x="295275" y="1993900"/>
            <a:ext cx="8597900" cy="2954338"/>
          </a:xfrm>
          <a:prstGeom prst="rect">
            <a:avLst/>
          </a:prstGeom>
          <a:noFill/>
          <a:ln w="9525">
            <a:noFill/>
            <a:miter lim="800000"/>
            <a:headEnd/>
            <a:tailEnd/>
          </a:ln>
        </p:spPr>
        <p:txBody>
          <a:bodyPr>
            <a:spAutoFit/>
          </a:bodyPr>
          <a:lstStyle/>
          <a:p>
            <a:endParaRPr lang="en-GB" sz="2400">
              <a:solidFill>
                <a:srgbClr val="006666"/>
              </a:solidFill>
              <a:latin typeface="Trebuchet MS" pitchFamily="34" charset="0"/>
              <a:cs typeface="Times New Roman" pitchFamily="18" charset="0"/>
            </a:endParaRPr>
          </a:p>
          <a:p>
            <a:endParaRPr lang="en-GB" sz="2400">
              <a:solidFill>
                <a:srgbClr val="006666"/>
              </a:solidFill>
              <a:latin typeface="Trebuchet MS" pitchFamily="34" charset="0"/>
              <a:cs typeface="Times New Roman" pitchFamily="18" charset="0"/>
            </a:endParaRPr>
          </a:p>
          <a:p>
            <a:endParaRPr lang="en-GB" sz="2400">
              <a:solidFill>
                <a:srgbClr val="006666"/>
              </a:solidFill>
              <a:latin typeface="Trebuchet MS" pitchFamily="34" charset="0"/>
              <a:cs typeface="Times New Roman" pitchFamily="18" charset="0"/>
            </a:endParaRPr>
          </a:p>
          <a:p>
            <a:endParaRPr lang="en-GB" sz="2400">
              <a:solidFill>
                <a:srgbClr val="006666"/>
              </a:solidFill>
              <a:latin typeface="Trebuchet MS" pitchFamily="34" charset="0"/>
              <a:cs typeface="Times New Roman" pitchFamily="18" charset="0"/>
            </a:endParaRPr>
          </a:p>
          <a:p>
            <a:r>
              <a:rPr lang="en-GB" sz="2400">
                <a:solidFill>
                  <a:srgbClr val="006666"/>
                </a:solidFill>
                <a:latin typeface="Trebuchet MS" pitchFamily="34" charset="0"/>
                <a:cs typeface="Times New Roman" pitchFamily="18" charset="0"/>
              </a:rPr>
              <a:t>CONCLUSION</a:t>
            </a:r>
          </a:p>
          <a:p>
            <a:r>
              <a:rPr lang="en-GB" sz="2400">
                <a:solidFill>
                  <a:srgbClr val="006666"/>
                </a:solidFill>
                <a:latin typeface="Trebuchet MS" pitchFamily="34" charset="0"/>
                <a:cs typeface="Times New Roman" pitchFamily="18" charset="0"/>
              </a:rPr>
              <a:t>The RDS code selected for GES is consistent with properties of RM</a:t>
            </a:r>
          </a:p>
          <a:p>
            <a:endParaRPr lang="en-US">
              <a:solidFill>
                <a:srgbClr val="31859B"/>
              </a:solidFill>
              <a:latin typeface="Calibri" pitchFamily="34" charset="0"/>
              <a:cs typeface="Times New Roman" pitchFamily="18" charset="0"/>
            </a:endParaRPr>
          </a:p>
        </p:txBody>
      </p:sp>
      <p:pic>
        <p:nvPicPr>
          <p:cNvPr id="76808" name="Picture 2"/>
          <p:cNvPicPr>
            <a:picLocks noChangeAspect="1" noChangeArrowheads="1"/>
          </p:cNvPicPr>
          <p:nvPr/>
        </p:nvPicPr>
        <p:blipFill>
          <a:blip r:embed="rId4"/>
          <a:srcRect/>
          <a:stretch>
            <a:fillRect/>
          </a:stretch>
        </p:blipFill>
        <p:spPr bwMode="auto">
          <a:xfrm>
            <a:off x="403225" y="1812925"/>
            <a:ext cx="8321675" cy="3170238"/>
          </a:xfrm>
          <a:prstGeom prst="rect">
            <a:avLst/>
          </a:prstGeom>
          <a:noFill/>
          <a:ln w="9525">
            <a:noFill/>
            <a:miter lim="800000"/>
            <a:headEnd/>
            <a:tailEnd/>
          </a:ln>
        </p:spPr>
      </p:pic>
      <p:sp>
        <p:nvSpPr>
          <p:cNvPr id="3" name="Rectangle 2"/>
          <p:cNvSpPr/>
          <p:nvPr/>
        </p:nvSpPr>
        <p:spPr>
          <a:xfrm>
            <a:off x="0" y="5157788"/>
            <a:ext cx="8496300" cy="954087"/>
          </a:xfrm>
          <a:prstGeom prst="rect">
            <a:avLst/>
          </a:prstGeom>
        </p:spPr>
        <p:txBody>
          <a:bodyPr>
            <a:spAutoFit/>
          </a:bodyPr>
          <a:lstStyle/>
          <a:p>
            <a:pPr fontAlgn="auto">
              <a:spcBef>
                <a:spcPts val="0"/>
              </a:spcBef>
              <a:spcAft>
                <a:spcPts val="0"/>
              </a:spcAft>
              <a:defRPr/>
            </a:pPr>
            <a:r>
              <a:rPr lang="en-GB" sz="2000" dirty="0">
                <a:solidFill>
                  <a:schemeClr val="accent5">
                    <a:lumMod val="50000"/>
                  </a:schemeClr>
                </a:solidFill>
                <a:latin typeface="Trebuchet MS" panose="020B0603020202020204" pitchFamily="34" charset="0"/>
                <a:cs typeface="+mn-cs"/>
              </a:rPr>
              <a:t>CONCLUSION:</a:t>
            </a:r>
          </a:p>
          <a:p>
            <a:pPr marL="342900" indent="-342900" fontAlgn="auto">
              <a:spcBef>
                <a:spcPts val="0"/>
              </a:spcBef>
              <a:spcAft>
                <a:spcPts val="0"/>
              </a:spcAft>
              <a:buClr>
                <a:srgbClr val="8064A2">
                  <a:lumMod val="75000"/>
                </a:srgbClr>
              </a:buClr>
              <a:buFont typeface="Wingdings 2" panose="05020102010507070707" pitchFamily="18" charset="2"/>
              <a:buChar char=""/>
              <a:defRPr/>
            </a:pPr>
            <a:r>
              <a:rPr lang="en-GB" dirty="0">
                <a:solidFill>
                  <a:schemeClr val="accent5">
                    <a:lumMod val="50000"/>
                  </a:schemeClr>
                </a:solidFill>
                <a:latin typeface="Trebuchet MS" panose="020B0603020202020204" pitchFamily="34" charset="0"/>
                <a:cs typeface="+mn-cs"/>
              </a:rPr>
              <a:t>Difficult to interpret RM –ES. Conflicting values for </a:t>
            </a:r>
            <a:r>
              <a:rPr lang="en-GB" dirty="0">
                <a:solidFill>
                  <a:schemeClr val="accent5">
                    <a:lumMod val="50000"/>
                  </a:schemeClr>
                </a:solidFill>
                <a:latin typeface="Trebuchet MS" panose="020B0603020202020204" pitchFamily="34" charset="0"/>
                <a:cs typeface="+mn-cs"/>
              </a:rPr>
              <a:t>releases</a:t>
            </a:r>
            <a:endParaRPr lang="en-GB" dirty="0">
              <a:solidFill>
                <a:schemeClr val="accent5">
                  <a:lumMod val="50000"/>
                </a:schemeClr>
              </a:solidFill>
              <a:latin typeface="Trebuchet MS" panose="020B0603020202020204" pitchFamily="34" charset="0"/>
              <a:cs typeface="+mn-cs"/>
            </a:endParaRPr>
          </a:p>
          <a:p>
            <a:pPr marL="342900" indent="-342900" fontAlgn="auto">
              <a:spcBef>
                <a:spcPts val="0"/>
              </a:spcBef>
              <a:spcAft>
                <a:spcPts val="0"/>
              </a:spcAft>
              <a:buClr>
                <a:srgbClr val="8064A2">
                  <a:lumMod val="75000"/>
                </a:srgbClr>
              </a:buClr>
              <a:buFont typeface="Wingdings 2" panose="05020102010507070707" pitchFamily="18" charset="2"/>
              <a:buChar char=""/>
              <a:defRPr/>
            </a:pPr>
            <a:r>
              <a:rPr lang="en-GB" dirty="0">
                <a:solidFill>
                  <a:schemeClr val="accent5">
                    <a:lumMod val="50000"/>
                  </a:schemeClr>
                </a:solidFill>
                <a:latin typeface="Trebuchet MS" panose="020B0603020202020204" pitchFamily="34" charset="0"/>
                <a:cs typeface="+mn-cs"/>
              </a:rPr>
              <a:t>Direct comparison between RM-ES and </a:t>
            </a:r>
            <a:r>
              <a:rPr lang="en-GB" dirty="0" err="1">
                <a:solidFill>
                  <a:schemeClr val="accent5">
                    <a:lumMod val="50000"/>
                  </a:schemeClr>
                </a:solidFill>
                <a:latin typeface="Trebuchet MS" panose="020B0603020202020204" pitchFamily="34" charset="0"/>
                <a:cs typeface="+mn-cs"/>
              </a:rPr>
              <a:t>Atiel</a:t>
            </a:r>
            <a:r>
              <a:rPr lang="en-GB" dirty="0">
                <a:solidFill>
                  <a:schemeClr val="accent5">
                    <a:lumMod val="50000"/>
                  </a:schemeClr>
                </a:solidFill>
                <a:latin typeface="Trebuchet MS" panose="020B0603020202020204" pitchFamily="34" charset="0"/>
                <a:cs typeface="+mn-cs"/>
              </a:rPr>
              <a:t> /ATC GES </a:t>
            </a:r>
            <a:r>
              <a:rPr lang="en-GB" dirty="0">
                <a:solidFill>
                  <a:schemeClr val="accent5">
                    <a:lumMod val="50000"/>
                  </a:schemeClr>
                </a:solidFill>
                <a:latin typeface="Trebuchet MS" panose="020B0603020202020204" pitchFamily="34" charset="0"/>
                <a:cs typeface="+mn-cs"/>
              </a:rPr>
              <a:t>is challenging</a:t>
            </a:r>
            <a:endParaRPr lang="en-GB" dirty="0">
              <a:solidFill>
                <a:schemeClr val="accent5">
                  <a:lumMod val="50000"/>
                </a:schemeClr>
              </a:solidFill>
              <a:latin typeface="Trebuchet MS" panose="020B0603020202020204" pitchFamily="34" charset="0"/>
              <a:cs typeface="+mn-cs"/>
            </a:endParaRPr>
          </a:p>
        </p:txBody>
      </p:sp>
      <p:pic>
        <p:nvPicPr>
          <p:cNvPr id="76810" name="Picture 13" descr="Step 5.jpg"/>
          <p:cNvPicPr>
            <a:picLocks noChangeAspect="1"/>
          </p:cNvPicPr>
          <p:nvPr/>
        </p:nvPicPr>
        <p:blipFill>
          <a:blip r:embed="rId5"/>
          <a:srcRect/>
          <a:stretch>
            <a:fillRect/>
          </a:stretch>
        </p:blipFill>
        <p:spPr bwMode="auto">
          <a:xfrm>
            <a:off x="5940425" y="0"/>
            <a:ext cx="2879725" cy="18002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006666"/>
            </a:gs>
            <a:gs pos="11000">
              <a:schemeClr val="accent5">
                <a:lumMod val="50000"/>
              </a:schemeClr>
            </a:gs>
            <a:gs pos="56000">
              <a:srgbClr val="009999"/>
            </a:gs>
            <a:gs pos="82000">
              <a:schemeClr val="bg1"/>
            </a:gs>
            <a:gs pos="90000">
              <a:schemeClr val="bg1"/>
            </a:gs>
          </a:gsLst>
          <a:lin ang="16200000" scaled="0"/>
          <a:tileRect/>
        </a:gradFill>
        <a:effectLst/>
      </p:bgPr>
    </p:bg>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extLst>
          </a:blip>
          <a:srcRect/>
          <a:stretch>
            <a:fillRect/>
          </a:stretch>
        </p:blipFill>
        <p:spPr bwMode="auto">
          <a:xfrm>
            <a:off x="2123728" y="0"/>
            <a:ext cx="7020272" cy="1691989"/>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pic>
        <p:nvPicPr>
          <p:cNvPr id="6" name="Picture 2"/>
          <p:cNvPicPr>
            <a:picLocks noChangeAspect="1" noChangeArrowheads="1"/>
          </p:cNvPicPr>
          <p:nvPr/>
        </p:nvPicPr>
        <p:blipFill>
          <a:blip r:embed="rId3" cstate="print">
            <a:extLst>
              <a:ext uri="{28A0092B-C50C-407E-A947-70E740481C1C}"/>
            </a:extLst>
          </a:blip>
          <a:srcRect/>
          <a:stretch>
            <a:fillRect/>
          </a:stretch>
        </p:blipFill>
        <p:spPr bwMode="auto">
          <a:xfrm>
            <a:off x="7020272" y="5109679"/>
            <a:ext cx="2051720" cy="1610095"/>
          </a:xfrm>
          <a:prstGeom prst="rect">
            <a:avLst/>
          </a:prstGeom>
          <a:noFill/>
          <a:ln>
            <a:noFill/>
          </a:ln>
          <a:effectLst>
            <a:softEdge rad="63500"/>
          </a:effectLst>
          <a:extLst>
            <a:ext uri="{909E8E84-426E-40DD-AFC4-6F175D3DCCD1}"/>
            <a:ext uri="{91240B29-F687-4F45-9708-019B960494DF}"/>
          </a:extLst>
        </p:spPr>
      </p:pic>
      <p:sp>
        <p:nvSpPr>
          <p:cNvPr id="10" name="Subtitle 2"/>
          <p:cNvSpPr>
            <a:spLocks noGrp="1"/>
          </p:cNvSpPr>
          <p:nvPr>
            <p:ph type="subTitle" idx="1"/>
          </p:nvPr>
        </p:nvSpPr>
        <p:spPr>
          <a:xfrm>
            <a:off x="606425" y="3836988"/>
            <a:ext cx="7854950" cy="1752600"/>
          </a:xfrm>
        </p:spPr>
        <p:txBody>
          <a:bodyPr rtlCol="0">
            <a:normAutofit/>
          </a:bodyPr>
          <a:lstStyle/>
          <a:p>
            <a:pPr fontAlgn="auto">
              <a:spcBef>
                <a:spcPct val="0"/>
              </a:spcBef>
              <a:spcAft>
                <a:spcPts val="0"/>
              </a:spcAft>
              <a:buFont typeface="Arial" panose="020B0604020202020204" pitchFamily="34" charset="0"/>
              <a:buNone/>
              <a:defRPr/>
            </a:pPr>
            <a:r>
              <a:rPr lang="en-GB" altLang="en-US" sz="2000" dirty="0">
                <a:solidFill>
                  <a:schemeClr val="bg1"/>
                </a:solidFill>
                <a:latin typeface="Trebuchet MS" panose="020B0603020202020204" pitchFamily="34" charset="0"/>
              </a:rPr>
              <a:t>Safe use information for mixtures.</a:t>
            </a:r>
          </a:p>
          <a:p>
            <a:pPr fontAlgn="auto">
              <a:spcBef>
                <a:spcPct val="0"/>
              </a:spcBef>
              <a:spcAft>
                <a:spcPts val="0"/>
              </a:spcAft>
              <a:buFont typeface="Arial" panose="020B0604020202020204" pitchFamily="34" charset="0"/>
              <a:buNone/>
              <a:defRPr/>
            </a:pPr>
            <a:r>
              <a:rPr lang="en-GB" altLang="en-US" sz="2000" dirty="0" smtClean="0">
                <a:solidFill>
                  <a:schemeClr val="bg1"/>
                </a:solidFill>
                <a:latin typeface="Trebuchet MS" panose="020B0603020202020204" pitchFamily="34" charset="0"/>
              </a:rPr>
              <a:t>ATIEL-ATC </a:t>
            </a:r>
            <a:r>
              <a:rPr lang="en-GB" altLang="en-US" sz="2000" dirty="0">
                <a:solidFill>
                  <a:schemeClr val="bg1"/>
                </a:solidFill>
                <a:latin typeface="Trebuchet MS" panose="020B0603020202020204" pitchFamily="34" charset="0"/>
              </a:rPr>
              <a:t>GES Approach</a:t>
            </a:r>
          </a:p>
          <a:p>
            <a:pPr fontAlgn="auto">
              <a:spcAft>
                <a:spcPts val="0"/>
              </a:spcAft>
              <a:buFont typeface="Arial" panose="020B0604020202020204" pitchFamily="34" charset="0"/>
              <a:buNone/>
              <a:defRPr/>
            </a:pPr>
            <a:endParaRPr lang="en-GB" dirty="0"/>
          </a:p>
        </p:txBody>
      </p:sp>
      <p:sp>
        <p:nvSpPr>
          <p:cNvPr id="11" name="Rounded Rectangle 10"/>
          <p:cNvSpPr/>
          <p:nvPr/>
        </p:nvSpPr>
        <p:spPr>
          <a:xfrm>
            <a:off x="323850" y="2133600"/>
            <a:ext cx="6769100" cy="1366838"/>
          </a:xfrm>
          <a:prstGeom prst="roundRect">
            <a:avLst/>
          </a:prstGeom>
          <a:solidFill>
            <a:schemeClr val="bg1">
              <a:lumMod val="8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srgbClr val="7030A0"/>
              </a:solidFill>
              <a:effectLst>
                <a:outerShdw blurRad="38100" dist="25400" dir="5400000" algn="tl" rotWithShape="0">
                  <a:prstClr val="white">
                    <a:alpha val="70000"/>
                  </a:prstClr>
                </a:outerShdw>
              </a:effectLst>
              <a:latin typeface="Trebuchet MS" panose="020B0603020202020204" pitchFamily="34" charset="0"/>
            </a:endParaRPr>
          </a:p>
        </p:txBody>
      </p:sp>
      <p:sp>
        <p:nvSpPr>
          <p:cNvPr id="77830" name="Title 12"/>
          <p:cNvSpPr>
            <a:spLocks noGrp="1"/>
          </p:cNvSpPr>
          <p:nvPr>
            <p:ph type="ctrTitle"/>
          </p:nvPr>
        </p:nvSpPr>
        <p:spPr>
          <a:xfrm>
            <a:off x="550863" y="2112963"/>
            <a:ext cx="7772400" cy="1470025"/>
          </a:xfrm>
        </p:spPr>
        <p:txBody>
          <a:bodyPr/>
          <a:lstStyle/>
          <a:p>
            <a:pPr algn="l"/>
            <a:r>
              <a:rPr lang="en-GB" sz="4000" smtClean="0">
                <a:solidFill>
                  <a:srgbClr val="7030A0"/>
                </a:solidFill>
                <a:latin typeface="Trebuchet MS" pitchFamily="34" charset="0"/>
              </a:rPr>
              <a:t>Conclusions and Discussion</a:t>
            </a:r>
          </a:p>
        </p:txBody>
      </p:sp>
      <p:sp>
        <p:nvSpPr>
          <p:cNvPr id="77831"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FFFFFF"/>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20638"/>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a:solidFill>
                  <a:srgbClr val="7030A0"/>
                </a:solidFill>
                <a:latin typeface="Trebuchet MS" panose="020B0603020202020204" pitchFamily="34" charset="0"/>
              </a:rPr>
              <a:t>Frequently Asked </a:t>
            </a:r>
            <a:endParaRPr lang="en-GB" sz="2800" b="1" dirty="0" smtClean="0">
              <a:solidFill>
                <a:srgbClr val="7030A0"/>
              </a:solidFill>
              <a:latin typeface="Trebuchet MS" panose="020B0603020202020204" pitchFamily="34" charset="0"/>
            </a:endParaRPr>
          </a:p>
          <a:p>
            <a:pPr fontAlgn="auto">
              <a:spcAft>
                <a:spcPts val="0"/>
              </a:spcAft>
              <a:defRPr/>
            </a:pPr>
            <a:r>
              <a:rPr lang="en-GB" sz="2800" b="1" dirty="0" smtClean="0">
                <a:solidFill>
                  <a:srgbClr val="7030A0"/>
                </a:solidFill>
                <a:latin typeface="Trebuchet MS" panose="020B0603020202020204" pitchFamily="34" charset="0"/>
              </a:rPr>
              <a:t>Questions </a:t>
            </a:r>
            <a:r>
              <a:rPr lang="en-GB" sz="2800" b="1" dirty="0">
                <a:solidFill>
                  <a:srgbClr val="7030A0"/>
                </a:solidFill>
                <a:latin typeface="Trebuchet MS" panose="020B0603020202020204" pitchFamily="34" charset="0"/>
              </a:rPr>
              <a:t>(FAQ)</a:t>
            </a:r>
          </a:p>
        </p:txBody>
      </p:sp>
      <p:grpSp>
        <p:nvGrpSpPr>
          <p:cNvPr id="78852"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p:cNvSpPr txBox="1">
            <a:spLocks/>
          </p:cNvSpPr>
          <p:nvPr/>
        </p:nvSpPr>
        <p:spPr>
          <a:xfrm>
            <a:off x="6350" y="1268413"/>
            <a:ext cx="9137650" cy="6118225"/>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2000" dirty="0" smtClean="0">
                <a:solidFill>
                  <a:srgbClr val="04617B"/>
                </a:solidFill>
                <a:latin typeface="Trebuchet MS"/>
              </a:rPr>
              <a:t>There are </a:t>
            </a:r>
            <a:r>
              <a:rPr lang="en-GB" sz="2000" dirty="0" smtClean="0">
                <a:solidFill>
                  <a:srgbClr val="04617B"/>
                </a:solidFill>
                <a:latin typeface="Trebuchet MS"/>
                <a:hlinkClick r:id="rId4"/>
              </a:rPr>
              <a:t>FAQs</a:t>
            </a:r>
            <a:r>
              <a:rPr lang="en-GB" sz="2000" dirty="0" smtClean="0">
                <a:solidFill>
                  <a:srgbClr val="04617B"/>
                </a:solidFill>
                <a:latin typeface="Trebuchet MS"/>
              </a:rPr>
              <a:t> available on the ATIEL website which cover the GES approach. Guidance and all the documents previously mentioned are also available on the ATIEL website. Some additional FAQs may be as below:</a:t>
            </a:r>
          </a:p>
          <a:p>
            <a:pPr marL="0" indent="0" fontAlgn="auto">
              <a:spcAft>
                <a:spcPts val="0"/>
              </a:spcAft>
              <a:buClr>
                <a:srgbClr val="8064A2">
                  <a:lumMod val="75000"/>
                </a:srgbClr>
              </a:buClr>
              <a:buFont typeface="Wingdings 2"/>
              <a:buNone/>
              <a:defRPr/>
            </a:pPr>
            <a:endParaRPr lang="en-GB" sz="2000" dirty="0" smtClean="0">
              <a:solidFill>
                <a:srgbClr val="04617B"/>
              </a:solidFill>
              <a:latin typeface="Trebuchet MS"/>
            </a:endParaRPr>
          </a:p>
          <a:p>
            <a:pPr fontAlgn="auto">
              <a:spcAft>
                <a:spcPts val="0"/>
              </a:spcAft>
              <a:buClr>
                <a:srgbClr val="8064A2">
                  <a:lumMod val="75000"/>
                </a:srgbClr>
              </a:buClr>
              <a:defRPr/>
            </a:pPr>
            <a:r>
              <a:rPr lang="en-GB" sz="2000" b="1" dirty="0" smtClean="0">
                <a:solidFill>
                  <a:srgbClr val="04617B"/>
                </a:solidFill>
                <a:latin typeface="Trebuchet MS"/>
              </a:rPr>
              <a:t>How much level of expertise will I need to apply this approach?</a:t>
            </a:r>
          </a:p>
          <a:p>
            <a:pPr lvl="1" fontAlgn="auto">
              <a:spcAft>
                <a:spcPts val="0"/>
              </a:spcAft>
              <a:buClr>
                <a:srgbClr val="8064A2">
                  <a:lumMod val="75000"/>
                </a:srgbClr>
              </a:buClr>
              <a:buFont typeface="Wingdings" panose="05000000000000000000" pitchFamily="2" charset="2"/>
              <a:buChar char="Ø"/>
              <a:defRPr/>
            </a:pPr>
            <a:r>
              <a:rPr lang="en-GB" sz="2000" dirty="0" smtClean="0">
                <a:solidFill>
                  <a:srgbClr val="8064A2">
                    <a:lumMod val="75000"/>
                  </a:srgbClr>
                </a:solidFill>
                <a:latin typeface="Trebuchet MS"/>
              </a:rPr>
              <a:t>A person who is competent to author regular SDS should be able to apply this approach. Positive feedback received from lubricants formulators outside the core group. Awaiting  further response before deciding on extent of additional training material.</a:t>
            </a:r>
          </a:p>
          <a:p>
            <a:pPr marL="393192" lvl="1" indent="0" fontAlgn="auto">
              <a:spcAft>
                <a:spcPts val="0"/>
              </a:spcAft>
              <a:buClr>
                <a:srgbClr val="8064A2">
                  <a:lumMod val="75000"/>
                </a:srgbClr>
              </a:buClr>
              <a:buFont typeface="Wingdings 2"/>
              <a:buNone/>
              <a:defRPr/>
            </a:pPr>
            <a:endParaRPr lang="en-GB" sz="2000" dirty="0" smtClean="0">
              <a:solidFill>
                <a:srgbClr val="8064A2">
                  <a:lumMod val="75000"/>
                </a:srgbClr>
              </a:solidFill>
              <a:latin typeface="Trebuchet MS"/>
            </a:endParaRPr>
          </a:p>
          <a:p>
            <a:pPr fontAlgn="auto">
              <a:spcAft>
                <a:spcPts val="0"/>
              </a:spcAft>
              <a:buClr>
                <a:srgbClr val="8064A2">
                  <a:lumMod val="75000"/>
                </a:srgbClr>
              </a:buClr>
              <a:defRPr/>
            </a:pPr>
            <a:r>
              <a:rPr lang="en-GB" sz="2000" b="1" dirty="0" smtClean="0">
                <a:solidFill>
                  <a:srgbClr val="04617B"/>
                </a:solidFill>
                <a:latin typeface="Trebuchet MS"/>
              </a:rPr>
              <a:t>How long does it take to apply this approach?</a:t>
            </a:r>
          </a:p>
          <a:p>
            <a:pPr lvl="1" fontAlgn="auto">
              <a:spcAft>
                <a:spcPts val="0"/>
              </a:spcAft>
              <a:buClr>
                <a:srgbClr val="8064A2">
                  <a:lumMod val="75000"/>
                </a:srgbClr>
              </a:buClr>
              <a:buFont typeface="Wingdings" panose="05000000000000000000" pitchFamily="2" charset="2"/>
              <a:buChar char="Ø"/>
              <a:defRPr/>
            </a:pPr>
            <a:r>
              <a:rPr lang="en-GB" sz="2000" dirty="0" smtClean="0">
                <a:solidFill>
                  <a:srgbClr val="8064A2">
                    <a:lumMod val="75000"/>
                  </a:srgbClr>
                </a:solidFill>
                <a:latin typeface="Trebuchet MS" panose="020B0603020202020204" pitchFamily="34" charset="0"/>
              </a:rPr>
              <a:t>Once the background documents have been read and understood the GES approach is straightforward to apply. More </a:t>
            </a:r>
            <a:r>
              <a:rPr lang="en-GB" sz="2000" dirty="0">
                <a:solidFill>
                  <a:srgbClr val="8064A2">
                    <a:lumMod val="75000"/>
                  </a:srgbClr>
                </a:solidFill>
                <a:latin typeface="Trebuchet MS" panose="020B0603020202020204" pitchFamily="34" charset="0"/>
              </a:rPr>
              <a:t>challenging is the verification of the GES against incoming raw material ES as quality </a:t>
            </a:r>
            <a:r>
              <a:rPr lang="en-GB" sz="2000" dirty="0" smtClean="0">
                <a:solidFill>
                  <a:srgbClr val="8064A2">
                    <a:lumMod val="75000"/>
                  </a:srgbClr>
                </a:solidFill>
                <a:latin typeface="Trebuchet MS" panose="020B0603020202020204" pitchFamily="34" charset="0"/>
              </a:rPr>
              <a:t>of incoming </a:t>
            </a:r>
            <a:r>
              <a:rPr lang="en-GB" sz="2000" dirty="0">
                <a:solidFill>
                  <a:srgbClr val="8064A2">
                    <a:lumMod val="75000"/>
                  </a:srgbClr>
                </a:solidFill>
                <a:latin typeface="Trebuchet MS" panose="020B0603020202020204" pitchFamily="34" charset="0"/>
              </a:rPr>
              <a:t>information is variable</a:t>
            </a:r>
            <a:r>
              <a:rPr lang="en-GB" sz="2000" dirty="0" smtClean="0">
                <a:solidFill>
                  <a:srgbClr val="8064A2">
                    <a:lumMod val="75000"/>
                  </a:srgbClr>
                </a:solidFill>
                <a:latin typeface="Trebuchet MS" panose="020B0603020202020204" pitchFamily="34" charset="0"/>
              </a:rPr>
              <a:t>.</a:t>
            </a:r>
          </a:p>
          <a:p>
            <a:pPr lvl="1" fontAlgn="auto">
              <a:spcAft>
                <a:spcPts val="0"/>
              </a:spcAft>
              <a:buClr>
                <a:prstClr val="black"/>
              </a:buClr>
              <a:buFont typeface="Wingdings 2"/>
              <a:buNone/>
              <a:defRPr/>
            </a:pPr>
            <a:endParaRPr lang="en-GB" sz="1800" dirty="0" smtClean="0">
              <a:solidFill>
                <a:prstClr val="black"/>
              </a:solidFill>
              <a:latin typeface="Trebuchet MS"/>
            </a:endParaRPr>
          </a:p>
          <a:p>
            <a:pPr fontAlgn="auto">
              <a:spcAft>
                <a:spcPts val="0"/>
              </a:spcAft>
              <a:buClr>
                <a:prstClr val="black"/>
              </a:buClr>
              <a:buFont typeface="Arial" panose="020B0604020202020204" pitchFamily="34" charset="0"/>
              <a:buChar char="•"/>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lvl="1" fontAlgn="auto">
              <a:spcAft>
                <a:spcPts val="0"/>
              </a:spcAft>
              <a:buClr>
                <a:srgbClr val="0BD0D9"/>
              </a:buClr>
              <a:defRPr/>
            </a:pPr>
            <a:endParaRPr lang="en-GB" sz="1800" dirty="0" smtClean="0">
              <a:solidFill>
                <a:srgbClr val="04617B"/>
              </a:solidFill>
              <a:latin typeface="Trebuchet MS"/>
            </a:endParaRPr>
          </a:p>
          <a:p>
            <a:pPr lvl="1" fontAlgn="auto">
              <a:spcAft>
                <a:spcPts val="0"/>
              </a:spcAft>
              <a:buClr>
                <a:prstClr val="black"/>
              </a:buClr>
              <a:buFont typeface="Wingdings" panose="05000000000000000000" pitchFamily="2" charset="2"/>
              <a:buChar char="Ø"/>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2000" dirty="0" smtClean="0">
              <a:solidFill>
                <a:srgbClr val="04617B"/>
              </a:solidFill>
              <a:latin typeface="Trebuchet MS"/>
            </a:endParaRPr>
          </a:p>
          <a:p>
            <a:pPr lvl="1" fontAlgn="auto">
              <a:spcAft>
                <a:spcPts val="0"/>
              </a:spcAft>
              <a:buClr>
                <a:srgbClr val="0F6FC6"/>
              </a:buClr>
              <a:defRPr/>
            </a:pPr>
            <a:endParaRPr lang="en-GB" sz="1800" dirty="0" smtClean="0">
              <a:solidFill>
                <a:srgbClr val="04617B"/>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marL="0" indent="0" fontAlgn="auto">
              <a:spcAft>
                <a:spcPts val="0"/>
              </a:spcAft>
              <a:buClr>
                <a:srgbClr val="0BD0D9"/>
              </a:buClr>
              <a:buFont typeface="Wingdings 2"/>
              <a:buNone/>
              <a:defRPr/>
            </a:pPr>
            <a:endParaRPr lang="en-GB" sz="1800" dirty="0" smtClean="0">
              <a:solidFill>
                <a:sysClr val="windowText" lastClr="000000"/>
              </a:solidFill>
              <a:latin typeface="Trebuchet MS"/>
            </a:endParaRPr>
          </a:p>
          <a:p>
            <a:pPr marL="0" indent="0" fontAlgn="auto">
              <a:spcAft>
                <a:spcPts val="0"/>
              </a:spcAft>
              <a:buClr>
                <a:srgbClr val="0BD0D9"/>
              </a:buClr>
              <a:buFont typeface="Wingdings 2"/>
              <a:buNone/>
              <a:defRPr/>
            </a:pPr>
            <a:r>
              <a:rPr lang="en-GB" sz="2000" dirty="0" smtClean="0">
                <a:solidFill>
                  <a:srgbClr val="04617B"/>
                </a:solidFill>
                <a:latin typeface="Trebuchet MS"/>
              </a:rPr>
              <a:t> </a:t>
            </a:r>
          </a:p>
          <a:p>
            <a:pPr fontAlgn="auto">
              <a:spcAft>
                <a:spcPts val="0"/>
              </a:spcAft>
              <a:buClr>
                <a:srgbClr val="0BD0D9"/>
              </a:buClr>
              <a:defRPr/>
            </a:pPr>
            <a:endParaRPr lang="en-GB" sz="2000" dirty="0" smtClean="0">
              <a:solidFill>
                <a:sysClr val="windowText" lastClr="000000"/>
              </a:solidFill>
              <a:latin typeface="Trebuchet MS"/>
            </a:endParaRPr>
          </a:p>
          <a:p>
            <a:pPr marL="0" indent="0" fontAlgn="auto">
              <a:spcAft>
                <a:spcPts val="500"/>
              </a:spcAft>
              <a:buClr>
                <a:srgbClr val="0BD0D9"/>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a:solidFill>
                <a:sysClr val="windowText" lastClr="000000"/>
              </a:solidFill>
              <a:latin typeface="Trebuchet MS" panose="020B0603020202020204" pitchFamily="34" charset="0"/>
            </a:endParaRPr>
          </a:p>
        </p:txBody>
      </p:sp>
      <p:sp>
        <p:nvSpPr>
          <p:cNvPr id="78854"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6" end="6"/>
                                            </p:txEl>
                                          </p:spTgt>
                                        </p:tgtEl>
                                        <p:attrNameLst>
                                          <p:attrName>style.visibility</p:attrName>
                                        </p:attrNameLst>
                                      </p:cBhvr>
                                      <p:to>
                                        <p:strVal val="visible"/>
                                      </p:to>
                                    </p:set>
                                    <p:animEffect transition="in" filter="fade">
                                      <p:cBhvr>
                                        <p:cTn id="1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20638"/>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a:solidFill>
                  <a:srgbClr val="7030A0"/>
                </a:solidFill>
                <a:latin typeface="Trebuchet MS" panose="020B0603020202020204" pitchFamily="34" charset="0"/>
              </a:rPr>
              <a:t>Frequently Asked </a:t>
            </a:r>
            <a:endParaRPr lang="en-GB" sz="2800" b="1" dirty="0" smtClean="0">
              <a:solidFill>
                <a:srgbClr val="7030A0"/>
              </a:solidFill>
              <a:latin typeface="Trebuchet MS" panose="020B0603020202020204" pitchFamily="34" charset="0"/>
            </a:endParaRPr>
          </a:p>
          <a:p>
            <a:pPr fontAlgn="auto">
              <a:spcAft>
                <a:spcPts val="0"/>
              </a:spcAft>
              <a:defRPr/>
            </a:pPr>
            <a:r>
              <a:rPr lang="en-GB" sz="2800" b="1" dirty="0" smtClean="0">
                <a:solidFill>
                  <a:srgbClr val="7030A0"/>
                </a:solidFill>
                <a:latin typeface="Trebuchet MS" panose="020B0603020202020204" pitchFamily="34" charset="0"/>
              </a:rPr>
              <a:t>Questions </a:t>
            </a:r>
            <a:r>
              <a:rPr lang="en-GB" sz="2800" b="1" dirty="0">
                <a:solidFill>
                  <a:srgbClr val="7030A0"/>
                </a:solidFill>
                <a:latin typeface="Trebuchet MS" panose="020B0603020202020204" pitchFamily="34" charset="0"/>
              </a:rPr>
              <a:t>(FAQ)</a:t>
            </a:r>
          </a:p>
        </p:txBody>
      </p:sp>
      <p:grpSp>
        <p:nvGrpSpPr>
          <p:cNvPr id="79876"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p:cNvSpPr txBox="1">
            <a:spLocks/>
          </p:cNvSpPr>
          <p:nvPr/>
        </p:nvSpPr>
        <p:spPr>
          <a:xfrm>
            <a:off x="-17463" y="1628775"/>
            <a:ext cx="9139238" cy="4389438"/>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2000" b="1" dirty="0" smtClean="0">
                <a:solidFill>
                  <a:srgbClr val="04617B"/>
                </a:solidFill>
                <a:latin typeface="Trebuchet MS" panose="020B0603020202020204" pitchFamily="34" charset="0"/>
              </a:rPr>
              <a:t>What languages are the GES available in?</a:t>
            </a:r>
          </a:p>
          <a:p>
            <a:pPr lvl="1" fontAlgn="auto">
              <a:spcAft>
                <a:spcPts val="0"/>
              </a:spcAft>
              <a:buClr>
                <a:srgbClr val="8064A2">
                  <a:lumMod val="75000"/>
                </a:srgbClr>
              </a:buClr>
              <a:buFont typeface="Wingdings" panose="05000000000000000000" pitchFamily="2" charset="2"/>
              <a:buChar char="Ø"/>
              <a:defRPr/>
            </a:pPr>
            <a:r>
              <a:rPr lang="en-GB" sz="2000" dirty="0" smtClean="0">
                <a:solidFill>
                  <a:srgbClr val="8064A2">
                    <a:lumMod val="75000"/>
                  </a:srgbClr>
                </a:solidFill>
                <a:latin typeface="Trebuchet MS" panose="020B0603020202020204" pitchFamily="34" charset="0"/>
              </a:rPr>
              <a:t>The GES are available in English only, however the vast majority of the phrases used are available in the ESCom library. Specific phrases which were not in the ESCom phrase library have been translated by ATIEL/ATC.</a:t>
            </a:r>
          </a:p>
          <a:p>
            <a:pPr marL="393192" lvl="1" indent="0" fontAlgn="auto">
              <a:spcAft>
                <a:spcPts val="0"/>
              </a:spcAft>
              <a:buClr>
                <a:srgbClr val="8064A2">
                  <a:lumMod val="75000"/>
                </a:srgbClr>
              </a:buClr>
              <a:buFont typeface="Wingdings 2"/>
              <a:buNone/>
              <a:defRPr/>
            </a:pPr>
            <a:endParaRPr lang="en-GB" sz="2000" dirty="0" smtClean="0">
              <a:solidFill>
                <a:srgbClr val="8064A2">
                  <a:lumMod val="75000"/>
                </a:srgbClr>
              </a:solidFill>
              <a:latin typeface="Trebuchet MS" panose="020B0603020202020204" pitchFamily="34" charset="0"/>
            </a:endParaRPr>
          </a:p>
          <a:p>
            <a:pPr fontAlgn="auto">
              <a:spcAft>
                <a:spcPts val="0"/>
              </a:spcAft>
              <a:buClr>
                <a:srgbClr val="8064A2">
                  <a:lumMod val="75000"/>
                </a:srgbClr>
              </a:buClr>
              <a:defRPr/>
            </a:pPr>
            <a:r>
              <a:rPr lang="en-GB" sz="2000" b="1" dirty="0" smtClean="0">
                <a:solidFill>
                  <a:srgbClr val="04617B"/>
                </a:solidFill>
                <a:latin typeface="Trebuchet MS" panose="020B0603020202020204" pitchFamily="34" charset="0"/>
              </a:rPr>
              <a:t>Is this process able to be automated by computer?</a:t>
            </a:r>
          </a:p>
          <a:p>
            <a:pPr lvl="1" fontAlgn="auto">
              <a:spcAft>
                <a:spcPts val="0"/>
              </a:spcAft>
              <a:buClr>
                <a:srgbClr val="8064A2">
                  <a:lumMod val="75000"/>
                </a:srgbClr>
              </a:buClr>
              <a:buFont typeface="Wingdings" panose="05000000000000000000" pitchFamily="2" charset="2"/>
              <a:buChar char="Ø"/>
              <a:defRPr/>
            </a:pPr>
            <a:r>
              <a:rPr lang="en-GB" sz="2000" dirty="0" smtClean="0">
                <a:solidFill>
                  <a:srgbClr val="8064A2">
                    <a:lumMod val="75000"/>
                  </a:srgbClr>
                </a:solidFill>
                <a:latin typeface="Trebuchet MS" panose="020B0603020202020204" pitchFamily="34" charset="0"/>
              </a:rPr>
              <a:t>There are IT implications with automating the process but some </a:t>
            </a:r>
          </a:p>
          <a:p>
            <a:pPr marL="393192" lvl="1" indent="0" fontAlgn="auto">
              <a:spcAft>
                <a:spcPts val="0"/>
              </a:spcAft>
              <a:buClr>
                <a:srgbClr val="8064A2">
                  <a:lumMod val="75000"/>
                </a:srgbClr>
              </a:buClr>
              <a:buFont typeface="Wingdings 2"/>
              <a:buNone/>
              <a:defRPr/>
            </a:pPr>
            <a:r>
              <a:rPr lang="en-GB" sz="2000" dirty="0" smtClean="0">
                <a:solidFill>
                  <a:srgbClr val="8064A2">
                    <a:lumMod val="75000"/>
                  </a:srgbClr>
                </a:solidFill>
                <a:latin typeface="Trebuchet MS" panose="020B0603020202020204" pitchFamily="34" charset="0"/>
              </a:rPr>
              <a:t>companies are automating the process so it can be done.</a:t>
            </a:r>
          </a:p>
          <a:p>
            <a:pPr lvl="1" fontAlgn="auto">
              <a:spcAft>
                <a:spcPts val="0"/>
              </a:spcAft>
              <a:buClr>
                <a:prstClr val="black"/>
              </a:buClr>
              <a:buFont typeface="Wingdings" panose="05000000000000000000" pitchFamily="2" charset="2"/>
              <a:buChar char="Ø"/>
              <a:defRPr/>
            </a:pPr>
            <a:endParaRPr lang="en-GB" sz="1800" dirty="0" smtClean="0">
              <a:solidFill>
                <a:prstClr val="black"/>
              </a:solidFill>
              <a:latin typeface="Trebuchet MS"/>
            </a:endParaRPr>
          </a:p>
          <a:p>
            <a:pPr fontAlgn="auto">
              <a:spcAft>
                <a:spcPts val="0"/>
              </a:spcAft>
              <a:buClr>
                <a:prstClr val="black"/>
              </a:buClr>
              <a:buFont typeface="Arial" panose="020B0604020202020204" pitchFamily="34" charset="0"/>
              <a:buChar char="•"/>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lvl="1" fontAlgn="auto">
              <a:spcAft>
                <a:spcPts val="0"/>
              </a:spcAft>
              <a:buClr>
                <a:srgbClr val="0BD0D9"/>
              </a:buClr>
              <a:defRPr/>
            </a:pPr>
            <a:endParaRPr lang="en-GB" sz="1800" dirty="0" smtClean="0">
              <a:solidFill>
                <a:srgbClr val="04617B"/>
              </a:solidFill>
              <a:latin typeface="Trebuchet MS"/>
            </a:endParaRPr>
          </a:p>
          <a:p>
            <a:pPr lvl="1" fontAlgn="auto">
              <a:spcAft>
                <a:spcPts val="0"/>
              </a:spcAft>
              <a:buClr>
                <a:prstClr val="black"/>
              </a:buClr>
              <a:buFont typeface="Wingdings" panose="05000000000000000000" pitchFamily="2" charset="2"/>
              <a:buChar char="Ø"/>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2000" dirty="0" smtClean="0">
              <a:solidFill>
                <a:srgbClr val="04617B"/>
              </a:solidFill>
              <a:latin typeface="Trebuchet MS"/>
            </a:endParaRPr>
          </a:p>
          <a:p>
            <a:pPr lvl="1" fontAlgn="auto">
              <a:spcAft>
                <a:spcPts val="0"/>
              </a:spcAft>
              <a:buClr>
                <a:srgbClr val="0F6FC6"/>
              </a:buClr>
              <a:defRPr/>
            </a:pPr>
            <a:endParaRPr lang="en-GB" sz="1800" dirty="0" smtClean="0">
              <a:solidFill>
                <a:srgbClr val="04617B"/>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marL="0" indent="0" fontAlgn="auto">
              <a:spcAft>
                <a:spcPts val="0"/>
              </a:spcAft>
              <a:buClr>
                <a:srgbClr val="0BD0D9"/>
              </a:buClr>
              <a:buFont typeface="Wingdings 2"/>
              <a:buNone/>
              <a:defRPr/>
            </a:pPr>
            <a:endParaRPr lang="en-GB" sz="1800" dirty="0" smtClean="0">
              <a:solidFill>
                <a:sysClr val="windowText" lastClr="000000"/>
              </a:solidFill>
              <a:latin typeface="Trebuchet MS"/>
            </a:endParaRPr>
          </a:p>
          <a:p>
            <a:pPr marL="0" indent="0" fontAlgn="auto">
              <a:spcAft>
                <a:spcPts val="0"/>
              </a:spcAft>
              <a:buClr>
                <a:srgbClr val="0BD0D9"/>
              </a:buClr>
              <a:buFont typeface="Wingdings 2"/>
              <a:buNone/>
              <a:defRPr/>
            </a:pPr>
            <a:r>
              <a:rPr lang="en-GB" sz="2000" dirty="0" smtClean="0">
                <a:solidFill>
                  <a:srgbClr val="04617B"/>
                </a:solidFill>
                <a:latin typeface="Trebuchet MS"/>
              </a:rPr>
              <a:t> </a:t>
            </a:r>
          </a:p>
          <a:p>
            <a:pPr fontAlgn="auto">
              <a:spcAft>
                <a:spcPts val="0"/>
              </a:spcAft>
              <a:buClr>
                <a:srgbClr val="0BD0D9"/>
              </a:buClr>
              <a:defRPr/>
            </a:pPr>
            <a:endParaRPr lang="en-GB" sz="2000" dirty="0" smtClean="0">
              <a:solidFill>
                <a:sysClr val="windowText" lastClr="000000"/>
              </a:solidFill>
              <a:latin typeface="Trebuchet MS"/>
            </a:endParaRPr>
          </a:p>
          <a:p>
            <a:pPr marL="0" indent="0" fontAlgn="auto">
              <a:spcAft>
                <a:spcPts val="500"/>
              </a:spcAft>
              <a:buClr>
                <a:srgbClr val="0BD0D9"/>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a:solidFill>
                <a:sysClr val="windowText" lastClr="000000"/>
              </a:solidFill>
              <a:latin typeface="Trebuchet MS" panose="020B0603020202020204" pitchFamily="34" charset="0"/>
            </a:endParaRPr>
          </a:p>
        </p:txBody>
      </p:sp>
      <p:sp>
        <p:nvSpPr>
          <p:cNvPr id="79878"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animEffect transition="in" filter="fade">
                                      <p:cBhvr>
                                        <p:cTn id="1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3"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20638"/>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Minimum Input </a:t>
            </a:r>
          </a:p>
          <a:p>
            <a:pPr fontAlgn="auto">
              <a:spcAft>
                <a:spcPts val="0"/>
              </a:spcAft>
              <a:defRPr/>
            </a:pPr>
            <a:r>
              <a:rPr lang="en-GB" sz="2800" b="1" dirty="0" smtClean="0">
                <a:solidFill>
                  <a:srgbClr val="7030A0"/>
                </a:solidFill>
                <a:latin typeface="Trebuchet MS" panose="020B0603020202020204" pitchFamily="34" charset="0"/>
              </a:rPr>
              <a:t>Required</a:t>
            </a:r>
            <a:endParaRPr lang="en-GB" sz="2800" b="1" dirty="0">
              <a:solidFill>
                <a:srgbClr val="7030A0"/>
              </a:solidFill>
              <a:latin typeface="Trebuchet MS" panose="020B0603020202020204" pitchFamily="34" charset="0"/>
            </a:endParaRPr>
          </a:p>
        </p:txBody>
      </p:sp>
      <p:grpSp>
        <p:nvGrpSpPr>
          <p:cNvPr id="80900"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p:cNvSpPr txBox="1">
            <a:spLocks/>
          </p:cNvSpPr>
          <p:nvPr/>
        </p:nvSpPr>
        <p:spPr>
          <a:xfrm>
            <a:off x="6350" y="1366838"/>
            <a:ext cx="9137650" cy="4389437"/>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8064A2">
                  <a:lumMod val="75000"/>
                </a:srgbClr>
              </a:buClr>
              <a:defRPr/>
            </a:pPr>
            <a:r>
              <a:rPr lang="en-GB" sz="2400" dirty="0" smtClean="0">
                <a:solidFill>
                  <a:srgbClr val="04617B"/>
                </a:solidFill>
                <a:latin typeface="Trebuchet MS" panose="020B0603020202020204" pitchFamily="34" charset="0"/>
              </a:rPr>
              <a:t>The GES approach can be applied without much data needed up front.</a:t>
            </a:r>
          </a:p>
          <a:p>
            <a:pPr fontAlgn="auto">
              <a:spcAft>
                <a:spcPts val="0"/>
              </a:spcAft>
              <a:buClr>
                <a:srgbClr val="8064A2">
                  <a:lumMod val="75000"/>
                </a:srgbClr>
              </a:buClr>
              <a:defRPr/>
            </a:pPr>
            <a:r>
              <a:rPr lang="en-GB" sz="2400" dirty="0" smtClean="0">
                <a:solidFill>
                  <a:srgbClr val="04617B"/>
                </a:solidFill>
                <a:latin typeface="Trebuchet MS" panose="020B0603020202020204" pitchFamily="34" charset="0"/>
              </a:rPr>
              <a:t>Human health – hazard classification.</a:t>
            </a:r>
          </a:p>
          <a:p>
            <a:pPr fontAlgn="auto">
              <a:spcAft>
                <a:spcPts val="0"/>
              </a:spcAft>
              <a:buClr>
                <a:srgbClr val="8064A2">
                  <a:lumMod val="75000"/>
                </a:srgbClr>
              </a:buClr>
              <a:defRPr/>
            </a:pPr>
            <a:r>
              <a:rPr lang="en-GB" sz="2400" dirty="0" smtClean="0">
                <a:solidFill>
                  <a:srgbClr val="04617B"/>
                </a:solidFill>
                <a:latin typeface="Trebuchet MS" panose="020B0603020202020204" pitchFamily="34" charset="0"/>
              </a:rPr>
              <a:t>Environment:</a:t>
            </a:r>
          </a:p>
          <a:p>
            <a:pPr marL="651510" lvl="1" indent="-285750" fontAlgn="auto">
              <a:spcAft>
                <a:spcPts val="0"/>
              </a:spcAft>
              <a:buClr>
                <a:srgbClr val="8064A2">
                  <a:lumMod val="75000"/>
                </a:srgbClr>
              </a:buClr>
              <a:buSzPct val="95000"/>
              <a:buFont typeface="Wingdings" panose="05000000000000000000" pitchFamily="2" charset="2"/>
              <a:buChar char="Ø"/>
              <a:defRPr/>
            </a:pPr>
            <a:r>
              <a:rPr lang="en-GB" dirty="0" smtClean="0">
                <a:solidFill>
                  <a:srgbClr val="8064A2">
                    <a:lumMod val="75000"/>
                  </a:srgbClr>
                </a:solidFill>
                <a:latin typeface="Trebuchet MS" panose="020B0603020202020204" pitchFamily="34" charset="0"/>
              </a:rPr>
              <a:t>PNECfw(aq)</a:t>
            </a:r>
          </a:p>
          <a:p>
            <a:pPr marL="651510" lvl="1" indent="-285750" fontAlgn="auto">
              <a:spcAft>
                <a:spcPts val="0"/>
              </a:spcAft>
              <a:buClr>
                <a:srgbClr val="8064A2">
                  <a:lumMod val="75000"/>
                </a:srgbClr>
              </a:buClr>
              <a:buSzPct val="95000"/>
              <a:buFont typeface="Wingdings" panose="05000000000000000000" pitchFamily="2" charset="2"/>
              <a:buChar char="Ø"/>
              <a:defRPr/>
            </a:pPr>
            <a:r>
              <a:rPr lang="en-GB" dirty="0" smtClean="0">
                <a:solidFill>
                  <a:srgbClr val="8064A2">
                    <a:lumMod val="75000"/>
                  </a:srgbClr>
                </a:solidFill>
                <a:latin typeface="Trebuchet MS" panose="020B0603020202020204" pitchFamily="34" charset="0"/>
              </a:rPr>
              <a:t>Log Kow</a:t>
            </a:r>
            <a:endParaRPr lang="en-GB" dirty="0">
              <a:solidFill>
                <a:srgbClr val="8064A2">
                  <a:lumMod val="75000"/>
                </a:srgbClr>
              </a:solidFill>
              <a:latin typeface="Trebuchet MS" panose="020B0603020202020204" pitchFamily="34" charset="0"/>
            </a:endParaRPr>
          </a:p>
          <a:p>
            <a:pPr marL="651510" lvl="1" indent="-285750" fontAlgn="auto">
              <a:spcAft>
                <a:spcPts val="0"/>
              </a:spcAft>
              <a:buClr>
                <a:srgbClr val="8064A2">
                  <a:lumMod val="75000"/>
                </a:srgbClr>
              </a:buClr>
              <a:buSzPct val="95000"/>
              <a:buFont typeface="Wingdings" panose="05000000000000000000" pitchFamily="2" charset="2"/>
              <a:buChar char="Ø"/>
              <a:defRPr/>
            </a:pPr>
            <a:r>
              <a:rPr lang="en-GB" dirty="0" smtClean="0">
                <a:solidFill>
                  <a:srgbClr val="8064A2">
                    <a:lumMod val="75000"/>
                  </a:srgbClr>
                </a:solidFill>
                <a:latin typeface="Trebuchet MS" panose="020B0603020202020204" pitchFamily="34" charset="0"/>
              </a:rPr>
              <a:t>Vapour pressure</a:t>
            </a:r>
          </a:p>
          <a:p>
            <a:pPr marL="651510" lvl="1" indent="-285750" fontAlgn="auto">
              <a:spcAft>
                <a:spcPts val="0"/>
              </a:spcAft>
              <a:buClr>
                <a:srgbClr val="8064A2">
                  <a:lumMod val="75000"/>
                </a:srgbClr>
              </a:buClr>
              <a:buSzPct val="95000"/>
              <a:buFont typeface="Wingdings" panose="05000000000000000000" pitchFamily="2" charset="2"/>
              <a:buChar char="Ø"/>
              <a:defRPr/>
            </a:pPr>
            <a:r>
              <a:rPr lang="en-GB" dirty="0" smtClean="0">
                <a:solidFill>
                  <a:srgbClr val="8064A2">
                    <a:lumMod val="75000"/>
                  </a:srgbClr>
                </a:solidFill>
                <a:latin typeface="Trebuchet MS" panose="020B0603020202020204" pitchFamily="34" charset="0"/>
              </a:rPr>
              <a:t>Biodegradability</a:t>
            </a:r>
          </a:p>
          <a:p>
            <a:pPr marL="342900" indent="-342900" fontAlgn="auto">
              <a:spcAft>
                <a:spcPts val="0"/>
              </a:spcAft>
              <a:buClr>
                <a:srgbClr val="8064A2">
                  <a:lumMod val="75000"/>
                </a:srgbClr>
              </a:buClr>
              <a:buFont typeface="Wingdings 2" panose="05020102010507070707" pitchFamily="18" charset="2"/>
              <a:buChar char=""/>
              <a:defRPr/>
            </a:pPr>
            <a:r>
              <a:rPr lang="en-GB" sz="2400" dirty="0" smtClean="0">
                <a:solidFill>
                  <a:srgbClr val="4BACC6">
                    <a:lumMod val="50000"/>
                  </a:srgbClr>
                </a:solidFill>
                <a:latin typeface="Trebuchet MS" panose="020B0603020202020204" pitchFamily="34" charset="0"/>
              </a:rPr>
              <a:t>These are provided by ATIEL/ATC for a large number of the typical Risk Determining Substances (RDS).</a:t>
            </a:r>
          </a:p>
          <a:p>
            <a:pPr lvl="1" fontAlgn="auto">
              <a:spcAft>
                <a:spcPts val="0"/>
              </a:spcAft>
              <a:buClr>
                <a:prstClr val="black"/>
              </a:buClr>
              <a:buFont typeface="Wingdings 2"/>
              <a:buNone/>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2000" dirty="0" smtClean="0">
              <a:solidFill>
                <a:srgbClr val="04617B"/>
              </a:solidFill>
              <a:latin typeface="Trebuchet MS"/>
            </a:endParaRPr>
          </a:p>
          <a:p>
            <a:pPr lvl="1" fontAlgn="auto">
              <a:spcAft>
                <a:spcPts val="0"/>
              </a:spcAft>
              <a:buClr>
                <a:srgbClr val="0F6FC6"/>
              </a:buClr>
              <a:defRPr/>
            </a:pPr>
            <a:endParaRPr lang="en-GB" sz="1800" dirty="0" smtClean="0">
              <a:solidFill>
                <a:srgbClr val="04617B"/>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marL="0" indent="0" fontAlgn="auto">
              <a:spcAft>
                <a:spcPts val="0"/>
              </a:spcAft>
              <a:buClr>
                <a:srgbClr val="0BD0D9"/>
              </a:buClr>
              <a:buFont typeface="Wingdings 2"/>
              <a:buNone/>
              <a:defRPr/>
            </a:pPr>
            <a:endParaRPr lang="en-GB" sz="1800" dirty="0" smtClean="0">
              <a:solidFill>
                <a:sysClr val="windowText" lastClr="000000"/>
              </a:solidFill>
              <a:latin typeface="Trebuchet MS"/>
            </a:endParaRPr>
          </a:p>
          <a:p>
            <a:pPr marL="0" indent="0" fontAlgn="auto">
              <a:spcAft>
                <a:spcPts val="0"/>
              </a:spcAft>
              <a:buClr>
                <a:srgbClr val="0BD0D9"/>
              </a:buClr>
              <a:buFont typeface="Wingdings 2"/>
              <a:buNone/>
              <a:defRPr/>
            </a:pPr>
            <a:r>
              <a:rPr lang="en-GB" sz="2000" dirty="0" smtClean="0">
                <a:solidFill>
                  <a:srgbClr val="04617B"/>
                </a:solidFill>
                <a:latin typeface="Trebuchet MS"/>
              </a:rPr>
              <a:t> </a:t>
            </a:r>
          </a:p>
          <a:p>
            <a:pPr fontAlgn="auto">
              <a:spcAft>
                <a:spcPts val="0"/>
              </a:spcAft>
              <a:buClr>
                <a:srgbClr val="0BD0D9"/>
              </a:buClr>
              <a:defRPr/>
            </a:pPr>
            <a:endParaRPr lang="en-GB" sz="2000" dirty="0" smtClean="0">
              <a:solidFill>
                <a:sysClr val="windowText" lastClr="000000"/>
              </a:solidFill>
              <a:latin typeface="Trebuchet MS"/>
            </a:endParaRPr>
          </a:p>
          <a:p>
            <a:pPr marL="0" indent="0" fontAlgn="auto">
              <a:spcAft>
                <a:spcPts val="500"/>
              </a:spcAft>
              <a:buClr>
                <a:srgbClr val="0BD0D9"/>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a:solidFill>
                <a:sysClr val="windowText" lastClr="000000"/>
              </a:solidFill>
              <a:latin typeface="Trebuchet MS" panose="020B0603020202020204" pitchFamily="34" charset="0"/>
            </a:endParaRPr>
          </a:p>
        </p:txBody>
      </p:sp>
      <p:sp>
        <p:nvSpPr>
          <p:cNvPr id="80902"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9425" y="-32702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Advantages</a:t>
            </a:r>
          </a:p>
        </p:txBody>
      </p:sp>
      <p:grpSp>
        <p:nvGrpSpPr>
          <p:cNvPr id="81924"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p:cNvSpPr txBox="1">
            <a:spLocks/>
          </p:cNvSpPr>
          <p:nvPr/>
        </p:nvSpPr>
        <p:spPr>
          <a:xfrm>
            <a:off x="6350" y="1366838"/>
            <a:ext cx="9137650" cy="4389437"/>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rgbClr val="0BD0D9"/>
              </a:buClr>
              <a:buFont typeface="Wingdings 2"/>
              <a:buNone/>
              <a:defRPr/>
            </a:pPr>
            <a:r>
              <a:rPr lang="en-GB" sz="2800" b="1" dirty="0">
                <a:solidFill>
                  <a:srgbClr val="4BACC6">
                    <a:lumMod val="50000"/>
                  </a:srgbClr>
                </a:solidFill>
                <a:latin typeface="Trebuchet MS" panose="020B0603020202020204" pitchFamily="34" charset="0"/>
              </a:rPr>
              <a:t>Advantages of GES approach:</a:t>
            </a:r>
          </a:p>
          <a:p>
            <a:pPr fontAlgn="auto">
              <a:spcAft>
                <a:spcPts val="0"/>
              </a:spcAft>
              <a:buClr>
                <a:srgbClr val="8064A2">
                  <a:lumMod val="75000"/>
                </a:srgbClr>
              </a:buClr>
              <a:defRPr/>
            </a:pPr>
            <a:r>
              <a:rPr lang="en-GB" sz="2400" dirty="0">
                <a:solidFill>
                  <a:srgbClr val="4BACC6">
                    <a:lumMod val="50000"/>
                  </a:srgbClr>
                </a:solidFill>
                <a:latin typeface="Trebuchet MS" panose="020B0603020202020204" pitchFamily="34" charset="0"/>
              </a:rPr>
              <a:t>Delivers clear, concise, consistent advice to downstream </a:t>
            </a:r>
            <a:r>
              <a:rPr lang="en-GB" sz="2400" dirty="0" smtClean="0">
                <a:solidFill>
                  <a:srgbClr val="4BACC6">
                    <a:lumMod val="50000"/>
                  </a:srgbClr>
                </a:solidFill>
                <a:latin typeface="Trebuchet MS" panose="020B0603020202020204" pitchFamily="34" charset="0"/>
              </a:rPr>
              <a:t>users from all lubricant’s suppliers.</a:t>
            </a:r>
            <a:endParaRPr lang="en-GB" sz="2400" dirty="0">
              <a:solidFill>
                <a:srgbClr val="4BACC6">
                  <a:lumMod val="50000"/>
                </a:srgbClr>
              </a:solidFill>
              <a:latin typeface="Trebuchet MS" panose="020B0603020202020204" pitchFamily="34" charset="0"/>
            </a:endParaRPr>
          </a:p>
          <a:p>
            <a:pPr fontAlgn="auto">
              <a:spcAft>
                <a:spcPts val="0"/>
              </a:spcAft>
              <a:buClr>
                <a:srgbClr val="8064A2">
                  <a:lumMod val="75000"/>
                </a:srgbClr>
              </a:buClr>
              <a:defRPr/>
            </a:pPr>
            <a:r>
              <a:rPr lang="en-GB" sz="2400" dirty="0">
                <a:solidFill>
                  <a:srgbClr val="4BACC6">
                    <a:lumMod val="50000"/>
                  </a:srgbClr>
                </a:solidFill>
                <a:latin typeface="Trebuchet MS" panose="020B0603020202020204" pitchFamily="34" charset="0"/>
              </a:rPr>
              <a:t>Constrains the length of the </a:t>
            </a:r>
            <a:r>
              <a:rPr lang="en-GB" sz="2400" dirty="0" smtClean="0">
                <a:solidFill>
                  <a:srgbClr val="4BACC6">
                    <a:lumMod val="50000"/>
                  </a:srgbClr>
                </a:solidFill>
                <a:latin typeface="Trebuchet MS" panose="020B0603020202020204" pitchFamily="34" charset="0"/>
              </a:rPr>
              <a:t>e-SDS annex </a:t>
            </a:r>
            <a:r>
              <a:rPr lang="en-GB" sz="2400" dirty="0">
                <a:solidFill>
                  <a:srgbClr val="4BACC6">
                    <a:lumMod val="50000"/>
                  </a:srgbClr>
                </a:solidFill>
                <a:latin typeface="Trebuchet MS" panose="020B0603020202020204" pitchFamily="34" charset="0"/>
              </a:rPr>
              <a:t>to a manageable size.</a:t>
            </a:r>
          </a:p>
          <a:p>
            <a:pPr fontAlgn="auto">
              <a:spcAft>
                <a:spcPts val="0"/>
              </a:spcAft>
              <a:buClr>
                <a:srgbClr val="8064A2">
                  <a:lumMod val="75000"/>
                </a:srgbClr>
              </a:buClr>
              <a:defRPr/>
            </a:pPr>
            <a:r>
              <a:rPr lang="en-GB" sz="2400" dirty="0">
                <a:solidFill>
                  <a:srgbClr val="4BACC6">
                    <a:lumMod val="50000"/>
                  </a:srgbClr>
                </a:solidFill>
                <a:latin typeface="Trebuchet MS" panose="020B0603020202020204" pitchFamily="34" charset="0"/>
              </a:rPr>
              <a:t>GESs are inherently conservative but not unrealistic.</a:t>
            </a:r>
          </a:p>
          <a:p>
            <a:pPr fontAlgn="auto">
              <a:spcAft>
                <a:spcPts val="0"/>
              </a:spcAft>
              <a:buClr>
                <a:srgbClr val="8064A2">
                  <a:lumMod val="75000"/>
                </a:srgbClr>
              </a:buClr>
              <a:defRPr/>
            </a:pPr>
            <a:r>
              <a:rPr lang="en-GB" sz="2400" dirty="0" smtClean="0">
                <a:solidFill>
                  <a:srgbClr val="4BACC6">
                    <a:lumMod val="50000"/>
                  </a:srgbClr>
                </a:solidFill>
                <a:latin typeface="Trebuchet MS" panose="020B0603020202020204" pitchFamily="34" charset="0"/>
              </a:rPr>
              <a:t>Unnecessary to have all the information available for the incoming raw materials to generate the GES. </a:t>
            </a:r>
          </a:p>
          <a:p>
            <a:pPr fontAlgn="auto">
              <a:spcAft>
                <a:spcPts val="0"/>
              </a:spcAft>
              <a:buClr>
                <a:srgbClr val="8064A2">
                  <a:lumMod val="75000"/>
                </a:srgbClr>
              </a:buClr>
              <a:defRPr/>
            </a:pPr>
            <a:r>
              <a:rPr lang="en-GB" sz="2400" dirty="0" smtClean="0">
                <a:solidFill>
                  <a:srgbClr val="4BACC6">
                    <a:lumMod val="50000"/>
                  </a:srgbClr>
                </a:solidFill>
                <a:latin typeface="Trebuchet MS" panose="020B0603020202020204" pitchFamily="34" charset="0"/>
              </a:rPr>
              <a:t>CMR </a:t>
            </a:r>
            <a:r>
              <a:rPr lang="en-GB" sz="2400" dirty="0">
                <a:solidFill>
                  <a:srgbClr val="4BACC6">
                    <a:lumMod val="50000"/>
                  </a:srgbClr>
                </a:solidFill>
                <a:latin typeface="Trebuchet MS" panose="020B0603020202020204" pitchFamily="34" charset="0"/>
              </a:rPr>
              <a:t>and respiratory substances are </a:t>
            </a:r>
            <a:r>
              <a:rPr lang="en-GB" sz="2400" dirty="0" smtClean="0">
                <a:solidFill>
                  <a:srgbClr val="4BACC6">
                    <a:lumMod val="50000"/>
                  </a:srgbClr>
                </a:solidFill>
                <a:latin typeface="Trebuchet MS" panose="020B0603020202020204" pitchFamily="34" charset="0"/>
              </a:rPr>
              <a:t>outside the boundary of the HH </a:t>
            </a:r>
            <a:r>
              <a:rPr lang="en-GB" sz="2400" dirty="0">
                <a:solidFill>
                  <a:srgbClr val="4BACC6">
                    <a:lumMod val="50000"/>
                  </a:srgbClr>
                </a:solidFill>
                <a:latin typeface="Trebuchet MS" panose="020B0603020202020204" pitchFamily="34" charset="0"/>
              </a:rPr>
              <a:t>GES approach which limits </a:t>
            </a:r>
            <a:r>
              <a:rPr lang="en-GB" sz="2400" dirty="0" smtClean="0">
                <a:solidFill>
                  <a:srgbClr val="4BACC6">
                    <a:lumMod val="50000"/>
                  </a:srgbClr>
                </a:solidFill>
                <a:latin typeface="Trebuchet MS" panose="020B0603020202020204" pitchFamily="34" charset="0"/>
              </a:rPr>
              <a:t>applying generic </a:t>
            </a:r>
            <a:r>
              <a:rPr lang="en-GB" sz="2400" dirty="0">
                <a:solidFill>
                  <a:srgbClr val="4BACC6">
                    <a:lumMod val="50000"/>
                  </a:srgbClr>
                </a:solidFill>
                <a:latin typeface="Trebuchet MS" panose="020B0603020202020204" pitchFamily="34" charset="0"/>
              </a:rPr>
              <a:t>information </a:t>
            </a:r>
            <a:r>
              <a:rPr lang="en-GB" sz="2400" dirty="0" smtClean="0">
                <a:solidFill>
                  <a:srgbClr val="4BACC6">
                    <a:lumMod val="50000"/>
                  </a:srgbClr>
                </a:solidFill>
                <a:latin typeface="Trebuchet MS" panose="020B0603020202020204" pitchFamily="34" charset="0"/>
              </a:rPr>
              <a:t>to </a:t>
            </a:r>
            <a:r>
              <a:rPr lang="en-GB" sz="2400" dirty="0">
                <a:solidFill>
                  <a:srgbClr val="4BACC6">
                    <a:lumMod val="50000"/>
                  </a:srgbClr>
                </a:solidFill>
                <a:latin typeface="Trebuchet MS" panose="020B0603020202020204" pitchFamily="34" charset="0"/>
              </a:rPr>
              <a:t>products which are highly hazardous.</a:t>
            </a:r>
          </a:p>
          <a:p>
            <a:pPr lvl="1" fontAlgn="auto">
              <a:spcAft>
                <a:spcPts val="0"/>
              </a:spcAft>
              <a:buClr>
                <a:srgbClr val="0BD0D9"/>
              </a:buClr>
              <a:defRPr/>
            </a:pPr>
            <a:endParaRPr lang="en-GB" sz="1800" dirty="0" smtClean="0">
              <a:solidFill>
                <a:srgbClr val="04617B"/>
              </a:solidFill>
              <a:latin typeface="Trebuchet MS"/>
            </a:endParaRPr>
          </a:p>
          <a:p>
            <a:pPr lvl="1" fontAlgn="auto">
              <a:spcAft>
                <a:spcPts val="0"/>
              </a:spcAft>
              <a:buClr>
                <a:prstClr val="black"/>
              </a:buClr>
              <a:buFont typeface="Wingdings" panose="05000000000000000000" pitchFamily="2" charset="2"/>
              <a:buChar char="Ø"/>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2000" dirty="0" smtClean="0">
              <a:solidFill>
                <a:srgbClr val="04617B"/>
              </a:solidFill>
              <a:latin typeface="Trebuchet MS"/>
            </a:endParaRPr>
          </a:p>
          <a:p>
            <a:pPr lvl="1" fontAlgn="auto">
              <a:spcAft>
                <a:spcPts val="0"/>
              </a:spcAft>
              <a:buClr>
                <a:srgbClr val="0F6FC6"/>
              </a:buClr>
              <a:defRPr/>
            </a:pPr>
            <a:endParaRPr lang="en-GB" sz="1800" dirty="0" smtClean="0">
              <a:solidFill>
                <a:srgbClr val="04617B"/>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marL="0" indent="0" fontAlgn="auto">
              <a:spcAft>
                <a:spcPts val="0"/>
              </a:spcAft>
              <a:buClr>
                <a:srgbClr val="0BD0D9"/>
              </a:buClr>
              <a:buFont typeface="Wingdings 2"/>
              <a:buNone/>
              <a:defRPr/>
            </a:pPr>
            <a:endParaRPr lang="en-GB" sz="1800" dirty="0" smtClean="0">
              <a:solidFill>
                <a:sysClr val="windowText" lastClr="000000"/>
              </a:solidFill>
              <a:latin typeface="Trebuchet MS"/>
            </a:endParaRPr>
          </a:p>
          <a:p>
            <a:pPr marL="0" indent="0" fontAlgn="auto">
              <a:spcAft>
                <a:spcPts val="0"/>
              </a:spcAft>
              <a:buClr>
                <a:srgbClr val="0BD0D9"/>
              </a:buClr>
              <a:buFont typeface="Wingdings 2"/>
              <a:buNone/>
              <a:defRPr/>
            </a:pPr>
            <a:r>
              <a:rPr lang="en-GB" sz="2000" dirty="0" smtClean="0">
                <a:solidFill>
                  <a:srgbClr val="04617B"/>
                </a:solidFill>
                <a:latin typeface="Trebuchet MS"/>
              </a:rPr>
              <a:t> </a:t>
            </a:r>
          </a:p>
          <a:p>
            <a:pPr fontAlgn="auto">
              <a:spcAft>
                <a:spcPts val="0"/>
              </a:spcAft>
              <a:buClr>
                <a:srgbClr val="0BD0D9"/>
              </a:buClr>
              <a:defRPr/>
            </a:pPr>
            <a:endParaRPr lang="en-GB" sz="2000" dirty="0" smtClean="0">
              <a:solidFill>
                <a:sysClr val="windowText" lastClr="000000"/>
              </a:solidFill>
              <a:latin typeface="Trebuchet MS"/>
            </a:endParaRPr>
          </a:p>
          <a:p>
            <a:pPr marL="0" indent="0" fontAlgn="auto">
              <a:spcAft>
                <a:spcPts val="500"/>
              </a:spcAft>
              <a:buClr>
                <a:srgbClr val="0BD0D9"/>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a:solidFill>
                <a:sysClr val="windowText" lastClr="000000"/>
              </a:solidFill>
              <a:latin typeface="Trebuchet MS" panose="020B0603020202020204" pitchFamily="34" charset="0"/>
            </a:endParaRPr>
          </a:p>
        </p:txBody>
      </p:sp>
      <p:sp>
        <p:nvSpPr>
          <p:cNvPr id="81926"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60375" y="-320675"/>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Practical Issues</a:t>
            </a:r>
            <a:endParaRPr lang="en-GB" sz="2800" b="1" dirty="0">
              <a:solidFill>
                <a:srgbClr val="7030A0"/>
              </a:solidFill>
              <a:latin typeface="Trebuchet MS" panose="020B0603020202020204" pitchFamily="34" charset="0"/>
            </a:endParaRPr>
          </a:p>
        </p:txBody>
      </p:sp>
      <p:grpSp>
        <p:nvGrpSpPr>
          <p:cNvPr id="83972"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p:cNvSpPr txBox="1">
            <a:spLocks/>
          </p:cNvSpPr>
          <p:nvPr/>
        </p:nvSpPr>
        <p:spPr>
          <a:xfrm>
            <a:off x="6350" y="1366838"/>
            <a:ext cx="9137650" cy="4389437"/>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rgbClr val="0BD0D9"/>
              </a:buClr>
              <a:buFont typeface="Wingdings 2"/>
              <a:buNone/>
              <a:defRPr/>
            </a:pPr>
            <a:r>
              <a:rPr lang="en-GB" sz="2800" b="1" dirty="0" smtClean="0">
                <a:solidFill>
                  <a:srgbClr val="4BACC6">
                    <a:lumMod val="50000"/>
                  </a:srgbClr>
                </a:solidFill>
                <a:latin typeface="Trebuchet MS"/>
              </a:rPr>
              <a:t>Practical Issues of GES </a:t>
            </a:r>
            <a:r>
              <a:rPr lang="en-GB" sz="2800" b="1" dirty="0">
                <a:solidFill>
                  <a:srgbClr val="4BACC6">
                    <a:lumMod val="50000"/>
                  </a:srgbClr>
                </a:solidFill>
                <a:latin typeface="Trebuchet MS"/>
              </a:rPr>
              <a:t>Approach:</a:t>
            </a:r>
          </a:p>
          <a:p>
            <a:pPr fontAlgn="auto">
              <a:spcAft>
                <a:spcPts val="0"/>
              </a:spcAft>
              <a:buClr>
                <a:srgbClr val="8064A2">
                  <a:lumMod val="75000"/>
                </a:srgbClr>
              </a:buClr>
              <a:defRPr/>
            </a:pPr>
            <a:r>
              <a:rPr lang="en-GB" sz="2400" dirty="0">
                <a:solidFill>
                  <a:srgbClr val="04617B"/>
                </a:solidFill>
                <a:latin typeface="Trebuchet MS"/>
              </a:rPr>
              <a:t>Need to define the conditions of safe use for a large number of components that have a wide range of hazard and physical-chemical properties. There will therefore be some mixtures that the GES approach will not ‘fit</a:t>
            </a:r>
            <a:r>
              <a:rPr lang="en-GB" sz="2400" dirty="0" smtClean="0">
                <a:solidFill>
                  <a:srgbClr val="04617B"/>
                </a:solidFill>
                <a:latin typeface="Trebuchet MS"/>
              </a:rPr>
              <a:t>’.</a:t>
            </a:r>
          </a:p>
          <a:p>
            <a:pPr lvl="1" fontAlgn="auto">
              <a:spcAft>
                <a:spcPts val="0"/>
              </a:spcAft>
              <a:buClr>
                <a:srgbClr val="8064A2">
                  <a:lumMod val="75000"/>
                </a:srgbClr>
              </a:buClr>
              <a:buFont typeface="Wingdings" panose="05000000000000000000" pitchFamily="2" charset="2"/>
              <a:buChar char="Ø"/>
              <a:defRPr/>
            </a:pPr>
            <a:r>
              <a:rPr lang="en-GB" dirty="0" smtClean="0">
                <a:solidFill>
                  <a:srgbClr val="8064A2">
                    <a:lumMod val="75000"/>
                  </a:srgbClr>
                </a:solidFill>
                <a:latin typeface="Trebuchet MS"/>
              </a:rPr>
              <a:t>However we believe it covers the vast majority.</a:t>
            </a:r>
          </a:p>
          <a:p>
            <a:pPr fontAlgn="auto">
              <a:spcAft>
                <a:spcPts val="0"/>
              </a:spcAft>
              <a:buClr>
                <a:srgbClr val="8064A2">
                  <a:lumMod val="75000"/>
                </a:srgbClr>
              </a:buClr>
              <a:defRPr/>
            </a:pPr>
            <a:r>
              <a:rPr lang="en-GB" sz="2400" dirty="0" smtClean="0">
                <a:solidFill>
                  <a:srgbClr val="04617B"/>
                </a:solidFill>
                <a:latin typeface="Trebuchet MS"/>
              </a:rPr>
              <a:t>It was designed for ATIEL/ATC sector so the content may not be suitable for other sectors.</a:t>
            </a:r>
          </a:p>
          <a:p>
            <a:pPr marL="0" indent="0" fontAlgn="auto">
              <a:spcBef>
                <a:spcPts val="0"/>
              </a:spcBef>
              <a:spcAft>
                <a:spcPts val="0"/>
              </a:spcAft>
              <a:buClr>
                <a:srgbClr val="8064A2">
                  <a:lumMod val="75000"/>
                </a:srgbClr>
              </a:buClr>
              <a:defRPr/>
            </a:pPr>
            <a:r>
              <a:rPr lang="en-GB" dirty="0" smtClean="0">
                <a:solidFill>
                  <a:srgbClr val="04617B"/>
                </a:solidFill>
                <a:latin typeface="Trebuchet MS"/>
              </a:rPr>
              <a:t> Other sectors with more complex supply chains may find         </a:t>
            </a:r>
            <a:r>
              <a:rPr lang="en-GB" dirty="0">
                <a:solidFill>
                  <a:srgbClr val="04617B"/>
                </a:solidFill>
                <a:latin typeface="Trebuchet MS"/>
              </a:rPr>
              <a:t> </a:t>
            </a:r>
            <a:r>
              <a:rPr lang="en-GB" dirty="0" smtClean="0">
                <a:solidFill>
                  <a:srgbClr val="04617B"/>
                </a:solidFill>
                <a:latin typeface="Trebuchet MS"/>
              </a:rPr>
              <a:t>   </a:t>
            </a:r>
          </a:p>
          <a:p>
            <a:pPr marL="0" indent="0" fontAlgn="auto">
              <a:spcBef>
                <a:spcPts val="0"/>
              </a:spcBef>
              <a:spcAft>
                <a:spcPts val="0"/>
              </a:spcAft>
              <a:buClr>
                <a:srgbClr val="8064A2">
                  <a:lumMod val="75000"/>
                </a:srgbClr>
              </a:buClr>
              <a:buFont typeface="Wingdings 2"/>
              <a:buNone/>
              <a:defRPr/>
            </a:pPr>
            <a:r>
              <a:rPr lang="en-GB" dirty="0" smtClean="0">
                <a:solidFill>
                  <a:srgbClr val="04617B"/>
                </a:solidFill>
                <a:latin typeface="Trebuchet MS"/>
              </a:rPr>
              <a:t>   the develop of GES inappropriate.</a:t>
            </a:r>
            <a:endParaRPr lang="en-GB" dirty="0">
              <a:solidFill>
                <a:srgbClr val="04617B"/>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lvl="1" fontAlgn="auto">
              <a:spcAft>
                <a:spcPts val="0"/>
              </a:spcAft>
              <a:buClr>
                <a:srgbClr val="0BD0D9"/>
              </a:buClr>
              <a:defRPr/>
            </a:pPr>
            <a:endParaRPr lang="en-GB" sz="1800" dirty="0" smtClean="0">
              <a:solidFill>
                <a:srgbClr val="04617B"/>
              </a:solidFill>
              <a:latin typeface="Trebuchet MS"/>
            </a:endParaRPr>
          </a:p>
          <a:p>
            <a:pPr lvl="1" fontAlgn="auto">
              <a:spcAft>
                <a:spcPts val="0"/>
              </a:spcAft>
              <a:buClr>
                <a:prstClr val="black"/>
              </a:buClr>
              <a:buFont typeface="Wingdings" panose="05000000000000000000" pitchFamily="2" charset="2"/>
              <a:buChar char="Ø"/>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2000" dirty="0" smtClean="0">
              <a:solidFill>
                <a:srgbClr val="04617B"/>
              </a:solidFill>
              <a:latin typeface="Trebuchet MS"/>
            </a:endParaRPr>
          </a:p>
          <a:p>
            <a:pPr lvl="1" fontAlgn="auto">
              <a:spcAft>
                <a:spcPts val="0"/>
              </a:spcAft>
              <a:buClr>
                <a:srgbClr val="0F6FC6"/>
              </a:buClr>
              <a:defRPr/>
            </a:pPr>
            <a:endParaRPr lang="en-GB" sz="1800" dirty="0" smtClean="0">
              <a:solidFill>
                <a:srgbClr val="04617B"/>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marL="0" indent="0" fontAlgn="auto">
              <a:spcAft>
                <a:spcPts val="0"/>
              </a:spcAft>
              <a:buClr>
                <a:srgbClr val="0BD0D9"/>
              </a:buClr>
              <a:buFont typeface="Wingdings 2"/>
              <a:buNone/>
              <a:defRPr/>
            </a:pPr>
            <a:endParaRPr lang="en-GB" sz="1800" dirty="0" smtClean="0">
              <a:solidFill>
                <a:sysClr val="windowText" lastClr="000000"/>
              </a:solidFill>
              <a:latin typeface="Trebuchet MS"/>
            </a:endParaRPr>
          </a:p>
          <a:p>
            <a:pPr marL="0" indent="0" fontAlgn="auto">
              <a:spcAft>
                <a:spcPts val="0"/>
              </a:spcAft>
              <a:buClr>
                <a:srgbClr val="0BD0D9"/>
              </a:buClr>
              <a:buFont typeface="Wingdings 2"/>
              <a:buNone/>
              <a:defRPr/>
            </a:pPr>
            <a:r>
              <a:rPr lang="en-GB" sz="2000" dirty="0" smtClean="0">
                <a:solidFill>
                  <a:srgbClr val="04617B"/>
                </a:solidFill>
                <a:latin typeface="Trebuchet MS"/>
              </a:rPr>
              <a:t> </a:t>
            </a:r>
          </a:p>
          <a:p>
            <a:pPr fontAlgn="auto">
              <a:spcAft>
                <a:spcPts val="0"/>
              </a:spcAft>
              <a:buClr>
                <a:srgbClr val="0BD0D9"/>
              </a:buClr>
              <a:defRPr/>
            </a:pPr>
            <a:endParaRPr lang="en-GB" sz="2000" dirty="0" smtClean="0">
              <a:solidFill>
                <a:sysClr val="windowText" lastClr="000000"/>
              </a:solidFill>
              <a:latin typeface="Trebuchet MS"/>
            </a:endParaRPr>
          </a:p>
          <a:p>
            <a:pPr marL="0" indent="0" fontAlgn="auto">
              <a:spcAft>
                <a:spcPts val="500"/>
              </a:spcAft>
              <a:buClr>
                <a:srgbClr val="0BD0D9"/>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a:solidFill>
                <a:sysClr val="windowText" lastClr="000000"/>
              </a:solidFill>
              <a:latin typeface="Trebuchet MS" panose="020B0603020202020204" pitchFamily="34" charset="0"/>
            </a:endParaRPr>
          </a:p>
        </p:txBody>
      </p:sp>
      <p:sp>
        <p:nvSpPr>
          <p:cNvPr id="83974"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extLst>
          </a:blip>
          <a:srcRect/>
          <a:stretch>
            <a:fillRect/>
          </a:stretch>
        </p:blipFill>
        <p:spPr bwMode="auto">
          <a:xfrm>
            <a:off x="7514392" y="5589240"/>
            <a:ext cx="1616762" cy="1268760"/>
          </a:xfrm>
          <a:prstGeom prst="rect">
            <a:avLst/>
          </a:prstGeom>
          <a:noFill/>
          <a:ln>
            <a:noFill/>
          </a:ln>
          <a:effectLst>
            <a:softEdge rad="63500"/>
          </a:effectLst>
          <a:extLst>
            <a:ext uri="{909E8E84-426E-40DD-AFC4-6F175D3DCCD1}"/>
            <a:ext uri="{91240B29-F687-4F45-9708-019B960494DF}"/>
          </a:extLst>
        </p:spPr>
      </p:pic>
      <p:pic>
        <p:nvPicPr>
          <p:cNvPr id="23" name="Picture 6"/>
          <p:cNvPicPr>
            <a:picLocks noChangeAspect="1" noChangeArrowheads="1"/>
          </p:cNvPicPr>
          <p:nvPr/>
        </p:nvPicPr>
        <p:blipFill>
          <a:blip r:embed="rId4" cstate="print">
            <a:extLst>
              <a:ext uri="{28A0092B-C50C-407E-A947-70E740481C1C}"/>
            </a:extLst>
          </a:blip>
          <a:srcRect/>
          <a:stretch>
            <a:fillRect/>
          </a:stretch>
        </p:blipFill>
        <p:spPr bwMode="auto">
          <a:xfrm>
            <a:off x="4294313" y="-33131"/>
            <a:ext cx="4849687" cy="1168846"/>
          </a:xfrm>
          <a:prstGeom prst="rect">
            <a:avLst/>
          </a:prstGeom>
          <a:gradFill>
            <a:gsLst>
              <a:gs pos="24000">
                <a:schemeClr val="tx1"/>
              </a:gs>
              <a:gs pos="0">
                <a:schemeClr val="accent5">
                  <a:lumMod val="75000"/>
                </a:schemeClr>
              </a:gs>
              <a:gs pos="51000">
                <a:srgbClr val="009999"/>
              </a:gs>
              <a:gs pos="90000">
                <a:schemeClr val="bg1"/>
              </a:gs>
              <a:gs pos="100000">
                <a:schemeClr val="bg1"/>
              </a:gs>
            </a:gsLst>
            <a:path path="rect">
              <a:fillToRect l="100000" t="100000"/>
            </a:path>
          </a:gradFill>
          <a:ln>
            <a:noFill/>
          </a:ln>
          <a:effectLst>
            <a:softEdge rad="63500"/>
          </a:effectLst>
        </p:spPr>
      </p:pic>
      <p:sp>
        <p:nvSpPr>
          <p:cNvPr id="10" name="Title 1"/>
          <p:cNvSpPr txBox="1">
            <a:spLocks/>
          </p:cNvSpPr>
          <p:nvPr/>
        </p:nvSpPr>
        <p:spPr>
          <a:xfrm>
            <a:off x="477838" y="20638"/>
            <a:ext cx="8229600" cy="1143000"/>
          </a:xfrm>
          <a:prstGeom prst="rect">
            <a:avLst/>
          </a:prstGeom>
          <a:effectLst>
            <a:outerShdw blurRad="76200" dist="12700" dir="8100000" sy="-23000" kx="800400" algn="br" rotWithShape="0">
              <a:prstClr val="black">
                <a:alpha val="20000"/>
              </a:prstClr>
            </a:outerShdw>
          </a:effectLst>
        </p:spPr>
        <p:txBody>
          <a:bodyPr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GB" sz="2800" b="1" dirty="0" smtClean="0">
                <a:solidFill>
                  <a:srgbClr val="7030A0"/>
                </a:solidFill>
                <a:latin typeface="Trebuchet MS" panose="020B0603020202020204" pitchFamily="34" charset="0"/>
              </a:rPr>
              <a:t>Questions</a:t>
            </a:r>
          </a:p>
          <a:p>
            <a:pPr fontAlgn="auto">
              <a:spcAft>
                <a:spcPts val="0"/>
              </a:spcAft>
              <a:defRPr/>
            </a:pPr>
            <a:r>
              <a:rPr lang="en-GB" sz="2800" b="1" dirty="0" smtClean="0">
                <a:solidFill>
                  <a:srgbClr val="7030A0"/>
                </a:solidFill>
                <a:latin typeface="Trebuchet MS" panose="020B0603020202020204" pitchFamily="34" charset="0"/>
              </a:rPr>
              <a:t>Discussion</a:t>
            </a:r>
            <a:endParaRPr lang="en-GB" sz="2800" b="1" dirty="0">
              <a:solidFill>
                <a:srgbClr val="7030A0"/>
              </a:solidFill>
              <a:latin typeface="Trebuchet MS" panose="020B0603020202020204" pitchFamily="34" charset="0"/>
            </a:endParaRPr>
          </a:p>
        </p:txBody>
      </p:sp>
      <p:grpSp>
        <p:nvGrpSpPr>
          <p:cNvPr id="86020" name="Group 23"/>
          <p:cNvGrpSpPr>
            <a:grpSpLocks/>
          </p:cNvGrpSpPr>
          <p:nvPr/>
        </p:nvGrpSpPr>
        <p:grpSpPr bwMode="auto">
          <a:xfrm>
            <a:off x="53975" y="404813"/>
            <a:ext cx="4327525" cy="525462"/>
            <a:chOff x="3995936" y="2326601"/>
            <a:chExt cx="4326837" cy="526368"/>
          </a:xfrm>
        </p:grpSpPr>
        <p:sp>
          <p:nvSpPr>
            <p:cNvPr id="25" name="Rectangle 24"/>
            <p:cNvSpPr/>
            <p:nvPr/>
          </p:nvSpPr>
          <p:spPr>
            <a:xfrm>
              <a:off x="4186406" y="2326601"/>
              <a:ext cx="125393" cy="52636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7030A0"/>
                </a:solidFill>
              </a:endParaRPr>
            </a:p>
          </p:txBody>
        </p:sp>
        <p:cxnSp>
          <p:nvCxnSpPr>
            <p:cNvPr id="26" name="Straight Connector 25"/>
            <p:cNvCxnSpPr/>
            <p:nvPr/>
          </p:nvCxnSpPr>
          <p:spPr>
            <a:xfrm>
              <a:off x="3995936" y="2708258"/>
              <a:ext cx="4326837"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Content Placeholder 2"/>
          <p:cNvSpPr txBox="1">
            <a:spLocks/>
          </p:cNvSpPr>
          <p:nvPr/>
        </p:nvSpPr>
        <p:spPr>
          <a:xfrm>
            <a:off x="26988" y="1268413"/>
            <a:ext cx="9137650" cy="4389437"/>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fontAlgn="auto">
              <a:spcAft>
                <a:spcPts val="0"/>
              </a:spcAft>
              <a:buClr>
                <a:srgbClr val="8064A2">
                  <a:lumMod val="75000"/>
                </a:srgbClr>
              </a:buClr>
              <a:defRPr/>
            </a:pPr>
            <a:r>
              <a:rPr lang="en-GB" sz="2400" dirty="0" smtClean="0">
                <a:solidFill>
                  <a:srgbClr val="04617B"/>
                </a:solidFill>
                <a:latin typeface="Trebuchet MS"/>
              </a:rPr>
              <a:t>Now we have explained the ATIEL-ATC approach and demonstrated our example formulations are there any questions that have not already been addressed? </a:t>
            </a:r>
            <a:endParaRPr lang="en-GB" sz="2400" dirty="0" smtClean="0">
              <a:solidFill>
                <a:prstClr val="black"/>
              </a:solidFill>
              <a:latin typeface="Trebuchet MS"/>
            </a:endParaRPr>
          </a:p>
          <a:p>
            <a:pPr lvl="1" fontAlgn="auto">
              <a:spcAft>
                <a:spcPts val="0"/>
              </a:spcAft>
              <a:buClr>
                <a:srgbClr val="0BD0D9"/>
              </a:buClr>
              <a:defRPr/>
            </a:pPr>
            <a:endParaRPr lang="en-GB" sz="1800" dirty="0" smtClean="0">
              <a:solidFill>
                <a:srgbClr val="04617B"/>
              </a:solidFill>
              <a:latin typeface="Trebuchet MS"/>
            </a:endParaRPr>
          </a:p>
          <a:p>
            <a:pPr lvl="1" fontAlgn="auto">
              <a:spcAft>
                <a:spcPts val="0"/>
              </a:spcAft>
              <a:buClr>
                <a:prstClr val="black"/>
              </a:buClr>
              <a:buFont typeface="Wingdings" panose="05000000000000000000" pitchFamily="2" charset="2"/>
              <a:buChar char="Ø"/>
              <a:defRPr/>
            </a:pPr>
            <a:endParaRPr lang="en-GB" sz="2000" dirty="0" smtClean="0">
              <a:solidFill>
                <a:prstClr val="black"/>
              </a:solidFill>
              <a:latin typeface="Trebuchet MS"/>
            </a:endParaRPr>
          </a:p>
          <a:p>
            <a:pPr marL="393192" lvl="1" indent="0" fontAlgn="auto">
              <a:spcAft>
                <a:spcPts val="0"/>
              </a:spcAft>
              <a:buClr>
                <a:prstClr val="black"/>
              </a:buClr>
              <a:buFont typeface="Wingdings 2"/>
              <a:buNone/>
              <a:defRPr/>
            </a:pPr>
            <a:endParaRPr lang="en-GB" sz="1800" dirty="0" smtClean="0">
              <a:solidFill>
                <a:prstClr val="black"/>
              </a:solidFill>
              <a:latin typeface="Trebuchet MS"/>
            </a:endParaRPr>
          </a:p>
          <a:p>
            <a:pPr marL="393192" lvl="1" indent="0" algn="ctr" fontAlgn="auto">
              <a:spcAft>
                <a:spcPts val="0"/>
              </a:spcAft>
              <a:buClr>
                <a:prstClr val="black"/>
              </a:buClr>
              <a:buFont typeface="Wingdings 2"/>
              <a:buNone/>
              <a:defRPr/>
            </a:pPr>
            <a:endParaRPr lang="en-GB" sz="2000" dirty="0" smtClean="0">
              <a:solidFill>
                <a:srgbClr val="04617B"/>
              </a:solidFill>
              <a:latin typeface="Trebuchet MS"/>
            </a:endParaRPr>
          </a:p>
          <a:p>
            <a:pPr marL="393192" lvl="1" indent="0" algn="ctr" fontAlgn="auto">
              <a:spcAft>
                <a:spcPts val="0"/>
              </a:spcAft>
              <a:buClr>
                <a:srgbClr val="0F6FC6"/>
              </a:buClr>
              <a:buFont typeface="Wingdings 2"/>
              <a:buNone/>
              <a:defRPr/>
            </a:pPr>
            <a:endParaRPr lang="en-GB" sz="1800" dirty="0" smtClean="0">
              <a:solidFill>
                <a:srgbClr val="04617B"/>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ysClr val="windowText" lastClr="000000"/>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fontAlgn="auto">
              <a:spcAft>
                <a:spcPts val="0"/>
              </a:spcAft>
              <a:buClr>
                <a:srgbClr val="0BD0D9"/>
              </a:buClr>
              <a:defRPr/>
            </a:pPr>
            <a:endParaRPr lang="en-GB" sz="2000" dirty="0" smtClean="0">
              <a:solidFill>
                <a:srgbClr val="04617B"/>
              </a:solidFill>
              <a:latin typeface="Trebuchet MS"/>
            </a:endParaRPr>
          </a:p>
          <a:p>
            <a:pPr marL="0" indent="0" fontAlgn="auto">
              <a:spcAft>
                <a:spcPts val="0"/>
              </a:spcAft>
              <a:buClr>
                <a:srgbClr val="0BD0D9"/>
              </a:buClr>
              <a:buFont typeface="Wingdings 2"/>
              <a:buNone/>
              <a:defRPr/>
            </a:pPr>
            <a:endParaRPr lang="en-GB" sz="1800" dirty="0" smtClean="0">
              <a:solidFill>
                <a:sysClr val="windowText" lastClr="000000"/>
              </a:solidFill>
              <a:latin typeface="Trebuchet MS"/>
            </a:endParaRPr>
          </a:p>
          <a:p>
            <a:pPr marL="0" indent="0" fontAlgn="auto">
              <a:spcAft>
                <a:spcPts val="0"/>
              </a:spcAft>
              <a:buClr>
                <a:srgbClr val="0BD0D9"/>
              </a:buClr>
              <a:buFont typeface="Wingdings 2"/>
              <a:buNone/>
              <a:defRPr/>
            </a:pPr>
            <a:r>
              <a:rPr lang="en-GB" sz="2000" dirty="0" smtClean="0">
                <a:solidFill>
                  <a:srgbClr val="04617B"/>
                </a:solidFill>
                <a:latin typeface="Trebuchet MS"/>
              </a:rPr>
              <a:t> </a:t>
            </a:r>
          </a:p>
          <a:p>
            <a:pPr fontAlgn="auto">
              <a:spcAft>
                <a:spcPts val="0"/>
              </a:spcAft>
              <a:buClr>
                <a:srgbClr val="0BD0D9"/>
              </a:buClr>
              <a:defRPr/>
            </a:pPr>
            <a:endParaRPr lang="en-GB" sz="2000" dirty="0" smtClean="0">
              <a:solidFill>
                <a:sysClr val="windowText" lastClr="000000"/>
              </a:solidFill>
              <a:latin typeface="Trebuchet MS"/>
            </a:endParaRPr>
          </a:p>
          <a:p>
            <a:pPr marL="0" indent="0" fontAlgn="auto">
              <a:spcAft>
                <a:spcPts val="500"/>
              </a:spcAft>
              <a:buClr>
                <a:srgbClr val="0BD0D9"/>
              </a:buClr>
              <a:buFont typeface="Wingdings 2"/>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 typeface="Wingdings 2"/>
              <a:buNone/>
              <a:defRPr/>
            </a:pPr>
            <a:endParaRPr lang="en-GB" sz="2000" dirty="0" smtClean="0">
              <a:solidFill>
                <a:srgbClr val="04617B"/>
              </a:solidFill>
              <a:latin typeface="Trebuchet MS" panose="020B0603020202020204" pitchFamily="34" charset="0"/>
            </a:endParaRPr>
          </a:p>
          <a:p>
            <a:pPr fontAlgn="auto">
              <a:spcAft>
                <a:spcPts val="0"/>
              </a:spcAft>
              <a:buClr>
                <a:srgbClr val="0BD0D9"/>
              </a:buClr>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smtClean="0">
              <a:solidFill>
                <a:srgbClr val="04617B"/>
              </a:solidFill>
              <a:latin typeface="Trebuchet MS" panose="020B0603020202020204" pitchFamily="34" charset="0"/>
            </a:endParaRPr>
          </a:p>
          <a:p>
            <a:pPr marL="0" indent="0" fontAlgn="auto">
              <a:spcAft>
                <a:spcPts val="0"/>
              </a:spcAft>
              <a:buClr>
                <a:srgbClr val="0BD0D9"/>
              </a:buClr>
              <a:buFontTx/>
              <a:buNone/>
              <a:defRPr/>
            </a:pPr>
            <a:endParaRPr lang="en-GB" sz="2000" dirty="0">
              <a:solidFill>
                <a:sysClr val="windowText" lastClr="000000"/>
              </a:solidFill>
              <a:latin typeface="Trebuchet MS" panose="020B0603020202020204" pitchFamily="34" charset="0"/>
            </a:endParaRPr>
          </a:p>
        </p:txBody>
      </p:sp>
      <p:sp>
        <p:nvSpPr>
          <p:cNvPr id="2" name="Rectangle 1"/>
          <p:cNvSpPr/>
          <p:nvPr/>
        </p:nvSpPr>
        <p:spPr>
          <a:xfrm>
            <a:off x="1398727" y="2060848"/>
            <a:ext cx="6394617" cy="341632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GB" sz="21600" b="1" cap="all" dirty="0">
                <a:ln w="0"/>
                <a:solidFill>
                  <a:srgbClr val="8064A2">
                    <a:lumMod val="75000"/>
                  </a:srgbClr>
                </a:solidFill>
                <a:effectLst>
                  <a:reflection blurRad="12700" stA="50000" endPos="50000" dist="5000" dir="5400000" sy="-100000" rotWithShape="0"/>
                </a:effectLst>
                <a:latin typeface="Trebuchet MS"/>
                <a:cs typeface="+mn-cs"/>
              </a:rPr>
              <a:t>?</a:t>
            </a:r>
            <a:endParaRPr lang="en-GB" sz="21600" b="1" cap="all" dirty="0">
              <a:ln w="0"/>
              <a:solidFill>
                <a:srgbClr val="8064A2">
                  <a:lumMod val="75000"/>
                </a:srgbClr>
              </a:solidFill>
              <a:effectLst>
                <a:reflection blurRad="12700" stA="50000" endPos="50000" dist="5000" dir="5400000" sy="-100000" rotWithShape="0"/>
              </a:effectLst>
              <a:latin typeface="+mn-lt"/>
              <a:cs typeface="+mn-cs"/>
            </a:endParaRPr>
          </a:p>
        </p:txBody>
      </p:sp>
      <p:sp>
        <p:nvSpPr>
          <p:cNvPr id="86023" name="TextBox 2"/>
          <p:cNvSpPr txBox="1">
            <a:spLocks noChangeArrowheads="1"/>
          </p:cNvSpPr>
          <p:nvPr/>
        </p:nvSpPr>
        <p:spPr bwMode="auto">
          <a:xfrm>
            <a:off x="1052513" y="5265738"/>
            <a:ext cx="7654925" cy="646112"/>
          </a:xfrm>
          <a:prstGeom prst="rect">
            <a:avLst/>
          </a:prstGeom>
          <a:noFill/>
          <a:ln w="9525">
            <a:noFill/>
            <a:miter lim="800000"/>
            <a:headEnd/>
            <a:tailEnd/>
          </a:ln>
        </p:spPr>
        <p:txBody>
          <a:bodyPr>
            <a:spAutoFit/>
          </a:bodyPr>
          <a:lstStyle/>
          <a:p>
            <a:r>
              <a:rPr lang="en-GB" sz="3600" b="1">
                <a:solidFill>
                  <a:srgbClr val="215968"/>
                </a:solidFill>
                <a:latin typeface="Trebuchet MS" pitchFamily="34" charset="0"/>
                <a:cs typeface="Times New Roman" pitchFamily="18" charset="0"/>
              </a:rPr>
              <a:t>Thank you for your participation</a:t>
            </a:r>
          </a:p>
        </p:txBody>
      </p:sp>
      <p:sp>
        <p:nvSpPr>
          <p:cNvPr id="86024"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6" name="Rectangle 2"/>
          <p:cNvSpPr txBox="1">
            <a:spLocks noChangeArrowheads="1"/>
          </p:cNvSpPr>
          <p:nvPr/>
        </p:nvSpPr>
        <p:spPr bwMode="auto">
          <a:xfrm>
            <a:off x="468313" y="549275"/>
            <a:ext cx="7772400" cy="1150938"/>
          </a:xfrm>
          <a:prstGeom prst="rect">
            <a:avLst/>
          </a:prstGeom>
          <a:noFill/>
          <a:ln>
            <a:noFill/>
          </a:ln>
          <a:extLst>
            <a:ext uri="{909E8E84-426E-40DD-AFC4-6F175D3DCCD1}"/>
            <a:ext uri="{91240B29-F687-4F45-9708-019B960494DF}"/>
          </a:extLst>
        </p:spPr>
        <p:txBody>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a:defRPr/>
            </a:pPr>
            <a:r>
              <a:rPr lang="en-US" sz="2800" kern="0" dirty="0" smtClean="0">
                <a:solidFill>
                  <a:srgbClr val="FF6600"/>
                </a:solidFill>
              </a:rPr>
              <a:t>ATIEL/ATC Use Groups</a:t>
            </a:r>
          </a:p>
        </p:txBody>
      </p:sp>
      <p:graphicFrame>
        <p:nvGraphicFramePr>
          <p:cNvPr id="7" name="Group 39"/>
          <p:cNvGraphicFramePr>
            <a:graphicFrameLocks noGrp="1"/>
          </p:cNvGraphicFramePr>
          <p:nvPr/>
        </p:nvGraphicFramePr>
        <p:xfrm>
          <a:off x="323850" y="1341438"/>
          <a:ext cx="8389938" cy="4660900"/>
        </p:xfrm>
        <a:graphic>
          <a:graphicData uri="http://schemas.openxmlformats.org/drawingml/2006/table">
            <a:tbl>
              <a:tblPr/>
              <a:tblGrid>
                <a:gridCol w="1044575"/>
                <a:gridCol w="5257800"/>
                <a:gridCol w="2087563"/>
              </a:tblGrid>
              <a:tr h="763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tx1"/>
                          </a:solidFill>
                          <a:effectLst/>
                          <a:latin typeface="Arial" charset="0"/>
                          <a:ea typeface="ＭＳ 明朝" pitchFamily="49" charset="-128"/>
                          <a:cs typeface="Arial" charset="0"/>
                        </a:rPr>
                        <a:t>ATIEL/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tx1"/>
                          </a:solidFill>
                          <a:effectLst/>
                          <a:latin typeface="Arial" charset="0"/>
                          <a:ea typeface="ＭＳ 明朝" pitchFamily="49" charset="-128"/>
                          <a:cs typeface="Arial" charset="0"/>
                        </a:rPr>
                        <a:t>ATC Use Group</a:t>
                      </a: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tx1"/>
                          </a:solidFill>
                          <a:effectLst/>
                          <a:latin typeface="Arial" charset="0"/>
                          <a:ea typeface="ＭＳ 明朝" pitchFamily="49" charset="-128"/>
                          <a:cs typeface="Arial" charset="0"/>
                        </a:rPr>
                        <a:t>Description of Use</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tx1"/>
                          </a:solidFill>
                          <a:effectLst/>
                          <a:latin typeface="Arial" charset="0"/>
                          <a:ea typeface="ＭＳ 明朝" pitchFamily="49" charset="-128"/>
                          <a:cs typeface="Arial" charset="0"/>
                        </a:rPr>
                        <a:t>Sectors Covered</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738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A</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accent2"/>
                          </a:solidFill>
                          <a:effectLst/>
                          <a:latin typeface="Arial" charset="0"/>
                          <a:ea typeface="ＭＳ 明朝" pitchFamily="49" charset="-128"/>
                          <a:cs typeface="Arial" charset="0"/>
                        </a:rPr>
                        <a:t>Formulation of lubricant additives, lubricants and greases. </a:t>
                      </a:r>
                      <a:r>
                        <a:rPr kumimoji="0" lang="en-GB" sz="1300" b="0" i="0" u="none" strike="noStrike" cap="none" normalizeH="0" baseline="0" smtClean="0">
                          <a:ln>
                            <a:noFill/>
                          </a:ln>
                          <a:solidFill>
                            <a:schemeClr val="tx1"/>
                          </a:solidFill>
                          <a:effectLst/>
                          <a:latin typeface="Arial" charset="0"/>
                          <a:ea typeface="ＭＳ 明朝" pitchFamily="49" charset="-128"/>
                          <a:cs typeface="Arial" charset="0"/>
                        </a:rPr>
                        <a:t>Includes material transfers, mixing, large and small scale packing, sampling, maintenance and associated laboratory activities.</a:t>
                      </a:r>
                      <a:endParaRPr kumimoji="0" lang="en-GB" sz="1300" b="0" i="0" u="none" strike="noStrike" cap="none" normalizeH="0" baseline="0" smtClean="0">
                        <a:ln>
                          <a:noFill/>
                        </a:ln>
                        <a:solidFill>
                          <a:schemeClr val="tx1"/>
                        </a:solidFill>
                        <a:effectLst/>
                        <a:latin typeface="Trebuchet MS" pitchFamily="34" charset="0"/>
                        <a:ea typeface="ＭＳ 明朝" pitchFamily="49" charset="-128"/>
                        <a:cs typeface="Arial" charset="0"/>
                      </a:endParaRP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Industrial</a:t>
                      </a: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3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B</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accent2"/>
                          </a:solidFill>
                          <a:effectLst/>
                          <a:latin typeface="Arial" charset="0"/>
                          <a:ea typeface="ＭＳ 明朝" pitchFamily="49" charset="-128"/>
                          <a:cs typeface="Arial" charset="0"/>
                        </a:rPr>
                        <a:t>General use of lubricants and greases in vehicles or machinery.  </a:t>
                      </a:r>
                      <a:r>
                        <a:rPr kumimoji="0" lang="en-GB" sz="1300" b="0" i="0" u="none" strike="noStrike" cap="none" normalizeH="0" baseline="0" smtClean="0">
                          <a:ln>
                            <a:noFill/>
                          </a:ln>
                          <a:solidFill>
                            <a:schemeClr val="tx1"/>
                          </a:solidFill>
                          <a:effectLst/>
                          <a:latin typeface="Arial" charset="0"/>
                          <a:ea typeface="ＭＳ 明朝" pitchFamily="49" charset="-128"/>
                          <a:cs typeface="Arial" charset="0"/>
                        </a:rPr>
                        <a:t>Includes filling and draining of containers and enclosed machinery (including engines)</a:t>
                      </a:r>
                      <a:endParaRPr kumimoji="0" lang="en-GB" sz="1300" b="0" i="0" u="none" strike="noStrike" cap="none" normalizeH="0" baseline="0" smtClean="0">
                        <a:ln>
                          <a:noFill/>
                        </a:ln>
                        <a:solidFill>
                          <a:schemeClr val="tx1"/>
                        </a:solidFill>
                        <a:effectLst/>
                        <a:latin typeface="Trebuchet MS" pitchFamily="34" charset="0"/>
                        <a:ea typeface="ＭＳ 明朝" pitchFamily="49" charset="-128"/>
                        <a:cs typeface="Arial" charset="0"/>
                      </a:endParaRP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Industrial,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Professional,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Consumer</a:t>
                      </a: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68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C</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accent2"/>
                          </a:solidFill>
                          <a:effectLst/>
                          <a:latin typeface="Arial" charset="0"/>
                          <a:ea typeface="ＭＳ 明朝" pitchFamily="49" charset="-128"/>
                          <a:cs typeface="Arial" charset="0"/>
                        </a:rPr>
                        <a:t>Use in open systems.  </a:t>
                      </a:r>
                      <a:r>
                        <a:rPr kumimoji="0" lang="en-GB" sz="1300" b="0" i="0" u="none" strike="noStrike" cap="none" normalizeH="0" baseline="0" smtClean="0">
                          <a:ln>
                            <a:noFill/>
                          </a:ln>
                          <a:solidFill>
                            <a:schemeClr val="tx1"/>
                          </a:solidFill>
                          <a:effectLst/>
                          <a:latin typeface="Arial" charset="0"/>
                          <a:ea typeface="ＭＳ 明朝" pitchFamily="49" charset="-128"/>
                          <a:cs typeface="Arial" charset="0"/>
                        </a:rPr>
                        <a:t>Application of lubricant to work pieces or equipment by dipping, brushing or spraying (without exposure to heat), e.g. mould releases, corrosion protection, slideways</a:t>
                      </a:r>
                      <a:endParaRPr kumimoji="0" lang="en-GB" sz="1300" b="0" i="0" u="none" strike="noStrike" cap="none" normalizeH="0" baseline="0" smtClean="0">
                        <a:ln>
                          <a:noFill/>
                        </a:ln>
                        <a:solidFill>
                          <a:schemeClr val="tx1"/>
                        </a:solidFill>
                        <a:effectLst/>
                        <a:latin typeface="Trebuchet MS" pitchFamily="34" charset="0"/>
                        <a:ea typeface="ＭＳ 明朝" pitchFamily="49" charset="-128"/>
                        <a:cs typeface="Arial" charset="0"/>
                      </a:endParaRP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Industrial,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Professional,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Consumer</a:t>
                      </a: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D</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accent2"/>
                          </a:solidFill>
                          <a:effectLst/>
                          <a:latin typeface="Arial" charset="0"/>
                          <a:ea typeface="ＭＳ 明朝" pitchFamily="49" charset="-128"/>
                          <a:cs typeface="Arial" charset="0"/>
                        </a:rPr>
                        <a:t>Use of lubricants in open high temperature processes</a:t>
                      </a: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 </a:t>
                      </a:r>
                      <a:r>
                        <a:rPr kumimoji="0" lang="en-GB" sz="1300" b="0" i="0" u="none" strike="noStrike" cap="none" normalizeH="0" baseline="0" smtClean="0">
                          <a:ln>
                            <a:noFill/>
                          </a:ln>
                          <a:solidFill>
                            <a:schemeClr val="tx1"/>
                          </a:solidFill>
                          <a:effectLst/>
                          <a:latin typeface="Arial" charset="0"/>
                          <a:ea typeface="ＭＳ 明朝" pitchFamily="49" charset="-128"/>
                          <a:cs typeface="Arial" charset="0"/>
                        </a:rPr>
                        <a:t>e.g. quenching fluids, glass release agents</a:t>
                      </a:r>
                      <a:endParaRPr kumimoji="0" lang="en-GB" sz="1300" b="0" i="0" u="none" strike="noStrike" cap="none" normalizeH="0" baseline="0" smtClean="0">
                        <a:ln>
                          <a:noFill/>
                        </a:ln>
                        <a:solidFill>
                          <a:schemeClr val="tx1"/>
                        </a:solidFill>
                        <a:effectLst/>
                        <a:latin typeface="Trebuchet MS" pitchFamily="34" charset="0"/>
                        <a:ea typeface="ＭＳ 明朝" pitchFamily="49" charset="-128"/>
                        <a:cs typeface="Arial" charset="0"/>
                      </a:endParaRP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Industrial</a:t>
                      </a: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4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E</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accent2"/>
                          </a:solidFill>
                          <a:effectLst/>
                          <a:latin typeface="Arial" charset="0"/>
                          <a:ea typeface="ＭＳ 明朝" pitchFamily="49" charset="-128"/>
                          <a:cs typeface="Arial" charset="0"/>
                        </a:rPr>
                        <a:t>Handling and dilution of metalworking fluid concentrates</a:t>
                      </a:r>
                      <a:endParaRPr kumimoji="0" lang="en-GB" sz="1300" b="1" i="0" u="none" strike="noStrike" cap="none" normalizeH="0" baseline="0" smtClean="0">
                        <a:ln>
                          <a:noFill/>
                        </a:ln>
                        <a:solidFill>
                          <a:schemeClr val="accent2"/>
                        </a:solidFill>
                        <a:effectLst/>
                        <a:latin typeface="Trebuchet MS" pitchFamily="34" charset="0"/>
                        <a:ea typeface="ＭＳ 明朝" pitchFamily="49" charset="-128"/>
                        <a:cs typeface="Arial" charset="0"/>
                      </a:endParaRP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Industrial</a:t>
                      </a: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3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F</a:t>
                      </a:r>
                    </a:p>
                  </a:txBody>
                  <a:tcPr marL="86827" marR="86827" marT="43409" marB="434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accent2"/>
                          </a:solidFill>
                          <a:effectLst/>
                          <a:latin typeface="Arial" charset="0"/>
                          <a:ea typeface="ＭＳ 明朝" pitchFamily="49" charset="-128"/>
                          <a:cs typeface="Arial" charset="0"/>
                        </a:rPr>
                        <a:t>Use of lubricants in high energy open processes</a:t>
                      </a:r>
                      <a:r>
                        <a:rPr kumimoji="0" lang="en-GB" sz="1300" b="0" i="0" u="none" strike="noStrike" cap="none" normalizeH="0" baseline="0" smtClean="0">
                          <a:ln>
                            <a:noFill/>
                          </a:ln>
                          <a:solidFill>
                            <a:schemeClr val="tx1"/>
                          </a:solidFill>
                          <a:effectLst/>
                          <a:latin typeface="Arial" charset="0"/>
                          <a:ea typeface="ＭＳ 明朝" pitchFamily="49" charset="-128"/>
                          <a:cs typeface="Arial" charset="0"/>
                        </a:rPr>
                        <a:t>, e.g. in high speed machinery such as metal rolling / forming or metalworking fluids for machining and grinding</a:t>
                      </a:r>
                      <a:endParaRPr kumimoji="0" lang="en-GB" sz="1300" b="0" i="0" u="none" strike="noStrike" cap="none" normalizeH="0" baseline="0" smtClean="0">
                        <a:ln>
                          <a:noFill/>
                        </a:ln>
                        <a:solidFill>
                          <a:schemeClr val="tx1"/>
                        </a:solidFill>
                        <a:effectLst/>
                        <a:latin typeface="Trebuchet MS" pitchFamily="34" charset="0"/>
                        <a:ea typeface="ＭＳ 明朝" pitchFamily="49" charset="-128"/>
                        <a:cs typeface="Arial" charset="0"/>
                      </a:endParaRP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Industrial,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smtClean="0">
                          <a:ln>
                            <a:noFill/>
                          </a:ln>
                          <a:solidFill>
                            <a:schemeClr val="tx1"/>
                          </a:solidFill>
                          <a:effectLst/>
                          <a:latin typeface="Arial" charset="0"/>
                          <a:ea typeface="ＭＳ 明朝" pitchFamily="49" charset="-128"/>
                          <a:cs typeface="Arial" charset="0"/>
                        </a:rPr>
                        <a:t>Professional</a:t>
                      </a:r>
                    </a:p>
                  </a:txBody>
                  <a:tcPr marL="86827" marR="86827" marT="43409" marB="434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3829"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9" name="Rectangle 2"/>
          <p:cNvSpPr txBox="1">
            <a:spLocks noChangeArrowheads="1"/>
          </p:cNvSpPr>
          <p:nvPr/>
        </p:nvSpPr>
        <p:spPr bwMode="auto">
          <a:xfrm>
            <a:off x="36513" y="950913"/>
            <a:ext cx="7772400" cy="646112"/>
          </a:xfrm>
          <a:prstGeom prst="rect">
            <a:avLst/>
          </a:prstGeom>
          <a:noFill/>
          <a:ln>
            <a:noFill/>
          </a:ln>
          <a:extLst>
            <a:ext uri="{909E8E84-426E-40DD-AFC4-6F175D3DCCD1}"/>
            <a:ext uri="{91240B29-F687-4F45-9708-019B960494DF}"/>
          </a:extLst>
        </p:spPr>
        <p:txBody>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a:defRPr/>
            </a:pPr>
            <a:r>
              <a:rPr lang="en-US" sz="2800" kern="0" dirty="0" smtClean="0">
                <a:solidFill>
                  <a:srgbClr val="FF6600"/>
                </a:solidFill>
              </a:rPr>
              <a:t>ATIEL/ATC Use and Application Table</a:t>
            </a:r>
          </a:p>
        </p:txBody>
      </p:sp>
      <p:pic>
        <p:nvPicPr>
          <p:cNvPr id="34819" name="Picture 1"/>
          <p:cNvPicPr>
            <a:picLocks noChangeAspect="1" noChangeArrowheads="1"/>
          </p:cNvPicPr>
          <p:nvPr/>
        </p:nvPicPr>
        <p:blipFill>
          <a:blip r:embed="rId3"/>
          <a:srcRect/>
          <a:stretch>
            <a:fillRect/>
          </a:stretch>
        </p:blipFill>
        <p:spPr bwMode="auto">
          <a:xfrm>
            <a:off x="107950" y="1557338"/>
            <a:ext cx="7559675" cy="4432300"/>
          </a:xfrm>
          <a:prstGeom prst="rect">
            <a:avLst/>
          </a:prstGeom>
          <a:noFill/>
          <a:ln w="9525">
            <a:noFill/>
            <a:miter lim="800000"/>
            <a:headEnd/>
            <a:tailEnd/>
          </a:ln>
        </p:spPr>
      </p:pic>
      <p:sp>
        <p:nvSpPr>
          <p:cNvPr id="34820"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6" name="TextBox 5"/>
          <p:cNvSpPr txBox="1"/>
          <p:nvPr/>
        </p:nvSpPr>
        <p:spPr>
          <a:xfrm rot="19469349">
            <a:off x="1625600" y="3227388"/>
            <a:ext cx="5427663" cy="768350"/>
          </a:xfrm>
          <a:prstGeom prst="rect">
            <a:avLst/>
          </a:prstGeom>
          <a:noFill/>
        </p:spPr>
        <p:txBody>
          <a:bodyPr>
            <a:spAutoFit/>
          </a:bodyPr>
          <a:lstStyle/>
          <a:p>
            <a:pPr fontAlgn="auto">
              <a:spcBef>
                <a:spcPts val="0"/>
              </a:spcBef>
              <a:spcAft>
                <a:spcPts val="0"/>
              </a:spcAft>
              <a:defRPr/>
            </a:pPr>
            <a:r>
              <a:rPr lang="en-GB" sz="4400" b="1" dirty="0">
                <a:solidFill>
                  <a:schemeClr val="accent6">
                    <a:lumMod val="75000"/>
                  </a:schemeClr>
                </a:solidFill>
                <a:latin typeface="+mn-lt"/>
                <a:cs typeface="+mn-cs"/>
              </a:rPr>
              <a:t>D O C U M E N T   2</a:t>
            </a:r>
            <a:endParaRPr lang="en-GB" sz="4400" b="1" dirty="0">
              <a:solidFill>
                <a:schemeClr val="accent6">
                  <a:lumMod val="75000"/>
                </a:schemeClr>
              </a:soli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pic>
        <p:nvPicPr>
          <p:cNvPr id="35842" name="Picture 1"/>
          <p:cNvPicPr>
            <a:picLocks noChangeAspect="1" noChangeArrowheads="1"/>
          </p:cNvPicPr>
          <p:nvPr/>
        </p:nvPicPr>
        <p:blipFill>
          <a:blip r:embed="rId3"/>
          <a:srcRect/>
          <a:stretch>
            <a:fillRect/>
          </a:stretch>
        </p:blipFill>
        <p:spPr bwMode="auto">
          <a:xfrm>
            <a:off x="179388" y="1281113"/>
            <a:ext cx="8137525" cy="4513262"/>
          </a:xfrm>
          <a:prstGeom prst="rect">
            <a:avLst/>
          </a:prstGeom>
          <a:noFill/>
          <a:ln w="9525">
            <a:noFill/>
            <a:miter lim="800000"/>
            <a:headEnd/>
            <a:tailEnd/>
          </a:ln>
        </p:spPr>
      </p:pic>
      <p:sp>
        <p:nvSpPr>
          <p:cNvPr id="8" name="Rectangle 2"/>
          <p:cNvSpPr txBox="1">
            <a:spLocks noChangeArrowheads="1"/>
          </p:cNvSpPr>
          <p:nvPr/>
        </p:nvSpPr>
        <p:spPr bwMode="auto">
          <a:xfrm>
            <a:off x="0" y="728663"/>
            <a:ext cx="7772400" cy="647700"/>
          </a:xfrm>
          <a:prstGeom prst="rect">
            <a:avLst/>
          </a:prstGeom>
          <a:noFill/>
          <a:ln>
            <a:noFill/>
          </a:ln>
          <a:extLst>
            <a:ext uri="{909E8E84-426E-40DD-AFC4-6F175D3DCCD1}"/>
            <a:ext uri="{91240B29-F687-4F45-9708-019B960494DF}"/>
          </a:extLst>
        </p:spPr>
        <p:txBody>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a:defRPr/>
            </a:pPr>
            <a:r>
              <a:rPr lang="en-US" sz="2800" kern="0" dirty="0" smtClean="0">
                <a:solidFill>
                  <a:srgbClr val="FF6600"/>
                </a:solidFill>
              </a:rPr>
              <a:t>ATIEL/ATC Use Groups: DUCC-Table</a:t>
            </a:r>
          </a:p>
        </p:txBody>
      </p:sp>
      <p:sp>
        <p:nvSpPr>
          <p:cNvPr id="35844"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
        <p:nvSpPr>
          <p:cNvPr id="6" name="TextBox 5"/>
          <p:cNvSpPr txBox="1"/>
          <p:nvPr/>
        </p:nvSpPr>
        <p:spPr>
          <a:xfrm rot="19469349">
            <a:off x="1625600" y="3227388"/>
            <a:ext cx="5427663" cy="768350"/>
          </a:xfrm>
          <a:prstGeom prst="rect">
            <a:avLst/>
          </a:prstGeom>
          <a:noFill/>
        </p:spPr>
        <p:txBody>
          <a:bodyPr>
            <a:spAutoFit/>
          </a:bodyPr>
          <a:lstStyle/>
          <a:p>
            <a:pPr fontAlgn="auto">
              <a:spcBef>
                <a:spcPts val="0"/>
              </a:spcBef>
              <a:spcAft>
                <a:spcPts val="0"/>
              </a:spcAft>
              <a:defRPr/>
            </a:pPr>
            <a:r>
              <a:rPr lang="en-GB" sz="4400" b="1" dirty="0">
                <a:solidFill>
                  <a:schemeClr val="accent6">
                    <a:lumMod val="75000"/>
                  </a:schemeClr>
                </a:solidFill>
                <a:latin typeface="+mn-lt"/>
                <a:cs typeface="+mn-cs"/>
              </a:rPr>
              <a:t>D O C U M E N T   3</a:t>
            </a:r>
            <a:endParaRPr lang="en-GB" sz="4400" b="1" dirty="0">
              <a:solidFill>
                <a:schemeClr val="accent6">
                  <a:lumMod val="75000"/>
                </a:schemeClr>
              </a:soli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36866" name="Rectangle 2"/>
          <p:cNvSpPr>
            <a:spLocks noGrp="1" noChangeArrowheads="1"/>
          </p:cNvSpPr>
          <p:nvPr>
            <p:ph type="title" idx="4294967295"/>
          </p:nvPr>
        </p:nvSpPr>
        <p:spPr>
          <a:xfrm>
            <a:off x="160338" y="698500"/>
            <a:ext cx="6840537" cy="649288"/>
          </a:xfrm>
        </p:spPr>
        <p:txBody>
          <a:bodyPr/>
          <a:lstStyle/>
          <a:p>
            <a:r>
              <a:rPr lang="en-GB" sz="2800" smtClean="0"/>
              <a:t>Human Health Contributing Scenarios</a:t>
            </a:r>
            <a:br>
              <a:rPr lang="en-GB" sz="2800" smtClean="0"/>
            </a:br>
            <a:endParaRPr lang="en-GB" sz="2800" smtClean="0"/>
          </a:p>
        </p:txBody>
      </p:sp>
      <p:sp>
        <p:nvSpPr>
          <p:cNvPr id="13" name="Rectangle 3"/>
          <p:cNvSpPr txBox="1">
            <a:spLocks noChangeArrowheads="1"/>
          </p:cNvSpPr>
          <p:nvPr/>
        </p:nvSpPr>
        <p:spPr bwMode="auto">
          <a:xfrm>
            <a:off x="179388" y="1347788"/>
            <a:ext cx="7921625" cy="4911725"/>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indent="-306388" algn="l" rtl="0" eaLnBrk="0" fontAlgn="base" hangingPunct="0">
              <a:spcBef>
                <a:spcPct val="20000"/>
              </a:spcBef>
              <a:spcAft>
                <a:spcPct val="0"/>
              </a:spcAft>
              <a:defRPr sz="1600">
                <a:solidFill>
                  <a:schemeClr val="tx1"/>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a:buClr>
                <a:srgbClr val="FF6600"/>
              </a:buClr>
              <a:defRPr/>
            </a:pPr>
            <a:r>
              <a:rPr lang="en-GB" sz="2200" kern="0" dirty="0" smtClean="0">
                <a:solidFill>
                  <a:srgbClr val="808080"/>
                </a:solidFill>
              </a:rPr>
              <a:t>Typical compositions and hazard classifications of products identified for each ATIEL Use Group</a:t>
            </a:r>
          </a:p>
          <a:p>
            <a:pPr>
              <a:buClr>
                <a:srgbClr val="FF6600"/>
              </a:buClr>
              <a:defRPr/>
            </a:pPr>
            <a:r>
              <a:rPr lang="en-GB" sz="2200" kern="0" dirty="0" smtClean="0">
                <a:solidFill>
                  <a:srgbClr val="808080"/>
                </a:solidFill>
              </a:rPr>
              <a:t>Boundary conditions described using control banding approaches and key Risk Determining Substances as the reference point</a:t>
            </a:r>
          </a:p>
          <a:p>
            <a:pPr lvl="1">
              <a:defRPr/>
            </a:pPr>
            <a:r>
              <a:rPr lang="en-GB" sz="1800" kern="0" dirty="0" smtClean="0">
                <a:solidFill>
                  <a:srgbClr val="000000"/>
                </a:solidFill>
              </a:rPr>
              <a:t>e.g. concentration of the relevant hazardous substances, definition of exposure reference values</a:t>
            </a:r>
          </a:p>
          <a:p>
            <a:pPr>
              <a:buClr>
                <a:srgbClr val="FF6600"/>
              </a:buClr>
              <a:defRPr/>
            </a:pPr>
            <a:r>
              <a:rPr lang="en-GB" sz="2200" kern="0" dirty="0" smtClean="0">
                <a:solidFill>
                  <a:srgbClr val="808080"/>
                </a:solidFill>
              </a:rPr>
              <a:t>CSAs conducted for each ATIEL Use Group supported by typical OCs and RMMs mapped in the DUCC table and Boundary Conditions</a:t>
            </a:r>
          </a:p>
          <a:p>
            <a:pPr lvl="1">
              <a:buFont typeface="Arial" charset="0"/>
              <a:buChar char="•"/>
              <a:defRPr/>
            </a:pPr>
            <a:r>
              <a:rPr lang="en-GB" sz="1800" kern="0" dirty="0" smtClean="0">
                <a:solidFill>
                  <a:srgbClr val="000000"/>
                </a:solidFill>
              </a:rPr>
              <a:t>using ECETOC TRA for exposure estimates and CEFIC Worker CSA Template</a:t>
            </a:r>
          </a:p>
          <a:p>
            <a:pPr>
              <a:buClr>
                <a:srgbClr val="FF6600"/>
              </a:buClr>
              <a:defRPr/>
            </a:pPr>
            <a:r>
              <a:rPr lang="en-GB" sz="2200" kern="0" dirty="0" smtClean="0">
                <a:solidFill>
                  <a:srgbClr val="808080"/>
                </a:solidFill>
              </a:rPr>
              <a:t>GES narratives developed from CSAs using standard phrases</a:t>
            </a:r>
          </a:p>
          <a:p>
            <a:pPr lvl="1">
              <a:defRPr/>
            </a:pPr>
            <a:endParaRPr lang="en-GB" sz="1800" kern="0" dirty="0" smtClean="0">
              <a:solidFill>
                <a:srgbClr val="000000"/>
              </a:solidFill>
            </a:endParaRPr>
          </a:p>
        </p:txBody>
      </p:sp>
      <p:sp>
        <p:nvSpPr>
          <p:cNvPr id="36868"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linds(horizontal)">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linds(horizontal)">
                                      <p:cBhvr>
                                        <p:cTn id="20" dur="500"/>
                                        <p:tgtEl>
                                          <p:spTgt spid="1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blinds(horizontal)">
                                      <p:cBhvr>
                                        <p:cTn id="23" dur="5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blinds(horizontal)">
                                      <p:cBhvr>
                                        <p:cTn id="2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250825" y="1268413"/>
            <a:ext cx="6484938" cy="647700"/>
          </a:xfrm>
        </p:spPr>
        <p:txBody>
          <a:bodyPr/>
          <a:lstStyle/>
          <a:p>
            <a:r>
              <a:rPr lang="en-GB" sz="2800" smtClean="0"/>
              <a:t>Environmental Contributing Scenarios</a:t>
            </a:r>
          </a:p>
        </p:txBody>
      </p:sp>
      <p:sp>
        <p:nvSpPr>
          <p:cNvPr id="8" name="Rectangle 3"/>
          <p:cNvSpPr txBox="1">
            <a:spLocks noChangeArrowheads="1"/>
          </p:cNvSpPr>
          <p:nvPr/>
        </p:nvSpPr>
        <p:spPr bwMode="auto">
          <a:xfrm>
            <a:off x="395288" y="1989138"/>
            <a:ext cx="7772400" cy="4335462"/>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indent="-306388" algn="l" rtl="0" eaLnBrk="0" fontAlgn="base" hangingPunct="0">
              <a:spcBef>
                <a:spcPct val="20000"/>
              </a:spcBef>
              <a:spcAft>
                <a:spcPct val="0"/>
              </a:spcAft>
              <a:defRPr sz="1600">
                <a:solidFill>
                  <a:schemeClr val="tx1"/>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a:buClr>
                <a:srgbClr val="FF6600"/>
              </a:buClr>
              <a:defRPr/>
            </a:pPr>
            <a:r>
              <a:rPr lang="en-GB" sz="2400" kern="0" dirty="0" smtClean="0">
                <a:solidFill>
                  <a:srgbClr val="808080"/>
                </a:solidFill>
              </a:rPr>
              <a:t>Information gathered from Members:</a:t>
            </a:r>
          </a:p>
          <a:p>
            <a:pPr lvl="1">
              <a:buFont typeface="Arial" pitchFamily="34" charset="0"/>
              <a:buChar char="•"/>
              <a:defRPr/>
            </a:pPr>
            <a:r>
              <a:rPr lang="en-GB" sz="2000" kern="0" dirty="0" smtClean="0">
                <a:solidFill>
                  <a:srgbClr val="000000"/>
                </a:solidFill>
              </a:rPr>
              <a:t>Potential Risk Determining Substances (RDS) </a:t>
            </a:r>
          </a:p>
          <a:p>
            <a:pPr lvl="1">
              <a:buFont typeface="Arial" pitchFamily="34" charset="0"/>
              <a:buChar char="•"/>
              <a:defRPr/>
            </a:pPr>
            <a:r>
              <a:rPr lang="en-GB" sz="2000" kern="0" dirty="0" smtClean="0">
                <a:solidFill>
                  <a:srgbClr val="000000"/>
                </a:solidFill>
              </a:rPr>
              <a:t>Typical use rates</a:t>
            </a:r>
          </a:p>
          <a:p>
            <a:pPr lvl="1">
              <a:buFont typeface="Arial" pitchFamily="34" charset="0"/>
              <a:buChar char="•"/>
              <a:defRPr/>
            </a:pPr>
            <a:r>
              <a:rPr lang="en-GB" sz="2000" kern="0" dirty="0" smtClean="0">
                <a:solidFill>
                  <a:srgbClr val="000000"/>
                </a:solidFill>
              </a:rPr>
              <a:t>Exposure (Emission) data</a:t>
            </a:r>
          </a:p>
          <a:p>
            <a:pPr lvl="1">
              <a:buFont typeface="Arial" pitchFamily="34" charset="0"/>
              <a:buChar char="•"/>
              <a:defRPr/>
            </a:pPr>
            <a:r>
              <a:rPr lang="en-GB" sz="2000" kern="0" dirty="0" smtClean="0">
                <a:solidFill>
                  <a:srgbClr val="000000"/>
                </a:solidFill>
              </a:rPr>
              <a:t>Typical OCs and RMMs used</a:t>
            </a:r>
          </a:p>
          <a:p>
            <a:pPr>
              <a:spcBef>
                <a:spcPts val="1800"/>
              </a:spcBef>
              <a:buClr>
                <a:srgbClr val="FF6600"/>
              </a:buClr>
              <a:defRPr/>
            </a:pPr>
            <a:r>
              <a:rPr lang="en-GB" sz="2400" kern="0" dirty="0" smtClean="0">
                <a:solidFill>
                  <a:srgbClr val="808080"/>
                </a:solidFill>
              </a:rPr>
              <a:t>Obtained volume data for lubricants’ supply chain</a:t>
            </a:r>
          </a:p>
          <a:p>
            <a:pPr>
              <a:spcBef>
                <a:spcPts val="1800"/>
              </a:spcBef>
              <a:buClr>
                <a:srgbClr val="FF6600"/>
              </a:buClr>
              <a:defRPr/>
            </a:pPr>
            <a:r>
              <a:rPr lang="en-GB" sz="2400" kern="0" dirty="0" smtClean="0">
                <a:solidFill>
                  <a:srgbClr val="808080"/>
                </a:solidFill>
              </a:rPr>
              <a:t>Developed SpERCs (Specific Environmental Release Categories) for industrial and professional use groups</a:t>
            </a:r>
          </a:p>
          <a:p>
            <a:pPr>
              <a:buClr>
                <a:srgbClr val="FF6600"/>
              </a:buClr>
              <a:defRPr/>
            </a:pPr>
            <a:endParaRPr lang="en-GB" sz="2400" kern="0" dirty="0" smtClean="0">
              <a:solidFill>
                <a:srgbClr val="808080"/>
              </a:solidFill>
            </a:endParaRPr>
          </a:p>
          <a:p>
            <a:pPr marL="801688" lvl="1" indent="-263525">
              <a:defRPr/>
            </a:pPr>
            <a:endParaRPr lang="en-GB" kern="0" dirty="0" smtClean="0">
              <a:solidFill>
                <a:srgbClr val="000000"/>
              </a:solidFill>
            </a:endParaRPr>
          </a:p>
        </p:txBody>
      </p:sp>
      <p:pic>
        <p:nvPicPr>
          <p:cNvPr id="37891" name="Picture 6"/>
          <p:cNvPicPr>
            <a:picLocks noChangeAspect="1" noChangeArrowheads="1"/>
          </p:cNvPicPr>
          <p:nvPr/>
        </p:nvPicPr>
        <p:blipFill>
          <a:blip r:embed="rId2"/>
          <a:srcRect/>
          <a:stretch>
            <a:fillRect/>
          </a:stretch>
        </p:blipFill>
        <p:spPr bwMode="auto">
          <a:xfrm>
            <a:off x="4638675" y="5772150"/>
            <a:ext cx="4505325" cy="1085850"/>
          </a:xfrm>
          <a:prstGeom prst="rect">
            <a:avLst/>
          </a:prstGeom>
          <a:noFill/>
          <a:ln w="9525">
            <a:noFill/>
            <a:miter lim="800000"/>
            <a:headEnd/>
            <a:tailEnd/>
          </a:ln>
        </p:spPr>
      </p:pic>
      <p:sp>
        <p:nvSpPr>
          <p:cNvPr id="37892" name="Footer Placeholder 6"/>
          <p:cNvSpPr txBox="1">
            <a:spLocks/>
          </p:cNvSpPr>
          <p:nvPr/>
        </p:nvSpPr>
        <p:spPr bwMode="auto">
          <a:xfrm>
            <a:off x="107950" y="6473825"/>
            <a:ext cx="4648200" cy="365125"/>
          </a:xfrm>
          <a:prstGeom prst="rect">
            <a:avLst/>
          </a:prstGeom>
          <a:noFill/>
          <a:ln w="9525">
            <a:noFill/>
            <a:miter lim="800000"/>
            <a:headEnd/>
            <a:tailEnd/>
          </a:ln>
        </p:spPr>
        <p:txBody>
          <a:bodyPr lIns="0" tIns="0" rIns="0" bIns="0" anchor="b"/>
          <a:lstStyle/>
          <a:p>
            <a:r>
              <a:rPr lang="en-US" sz="1200">
                <a:solidFill>
                  <a:srgbClr val="045C75"/>
                </a:solidFill>
                <a:latin typeface="Trebuchet MS" pitchFamily="34" charset="0"/>
                <a:cs typeface="Times New Roman" pitchFamily="18" charset="0"/>
              </a:rPr>
              <a:t>21/11/13  ATIEL/ATC Generic Exposure Scenario Approach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linds(horizontal)">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blinds(horizontal)">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linds(horizontal)">
                                      <p:cBhvr>
                                        <p:cTn id="2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993300"/>
      </a:dk2>
      <a:lt2>
        <a:srgbClr val="808080"/>
      </a:lt2>
      <a:accent1>
        <a:srgbClr val="FF0000"/>
      </a:accent1>
      <a:accent2>
        <a:srgbClr val="FF6600"/>
      </a:accent2>
      <a:accent3>
        <a:srgbClr val="FFFFFF"/>
      </a:accent3>
      <a:accent4>
        <a:srgbClr val="000000"/>
      </a:accent4>
      <a:accent5>
        <a:srgbClr val="FFAAAA"/>
      </a:accent5>
      <a:accent6>
        <a:srgbClr val="E75C00"/>
      </a:accent6>
      <a:hlink>
        <a:srgbClr val="FF9933"/>
      </a:hlink>
      <a:folHlink>
        <a:srgbClr val="FFCC00"/>
      </a:folHlink>
    </a:clrScheme>
    <a:fontScheme name="Default Design">
      <a:majorFont>
        <a:latin typeface="Trebuchet MS"/>
        <a:ea typeface=""/>
        <a:cs typeface="Times New Roman"/>
      </a:majorFont>
      <a:minorFont>
        <a:latin typeface="Trebuchet MS"/>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bg2"/>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bg2"/>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993300"/>
        </a:dk2>
        <a:lt2>
          <a:srgbClr val="808080"/>
        </a:lt2>
        <a:accent1>
          <a:srgbClr val="FF0000"/>
        </a:accent1>
        <a:accent2>
          <a:srgbClr val="FF6600"/>
        </a:accent2>
        <a:accent3>
          <a:srgbClr val="FFFFFF"/>
        </a:accent3>
        <a:accent4>
          <a:srgbClr val="000000"/>
        </a:accent4>
        <a:accent5>
          <a:srgbClr val="FFAAAA"/>
        </a:accent5>
        <a:accent6>
          <a:srgbClr val="E75C00"/>
        </a:accent6>
        <a:hlink>
          <a:srgbClr val="FF9933"/>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2">
      <a:dk1>
        <a:srgbClr val="31859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92CD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2633</Words>
  <Application>Microsoft Office PowerPoint</Application>
  <PresentationFormat>On-screen Show (4:3)</PresentationFormat>
  <Paragraphs>637</Paragraphs>
  <Slides>49</Slides>
  <Notes>4</Notes>
  <HiddenSlides>0</HiddenSlides>
  <MMClips>0</MMClips>
  <ScaleCrop>false</ScaleCrop>
  <HeadingPairs>
    <vt:vector size="8" baseType="variant">
      <vt:variant>
        <vt:lpstr>Fonts Used</vt:lpstr>
      </vt:variant>
      <vt:variant>
        <vt:i4>8</vt:i4>
      </vt:variant>
      <vt:variant>
        <vt:lpstr>Design Template</vt:lpstr>
      </vt:variant>
      <vt:variant>
        <vt:i4>3</vt:i4>
      </vt:variant>
      <vt:variant>
        <vt:lpstr>Embedded OLE Servers</vt:lpstr>
      </vt:variant>
      <vt:variant>
        <vt:i4>2</vt:i4>
      </vt:variant>
      <vt:variant>
        <vt:lpstr>Slide Titles</vt:lpstr>
      </vt:variant>
      <vt:variant>
        <vt:i4>49</vt:i4>
      </vt:variant>
    </vt:vector>
  </HeadingPairs>
  <TitlesOfParts>
    <vt:vector size="62" baseType="lpstr">
      <vt:lpstr>Trebuchet MS</vt:lpstr>
      <vt:lpstr>Times New Roman</vt:lpstr>
      <vt:lpstr>Arial</vt:lpstr>
      <vt:lpstr>Calibri</vt:lpstr>
      <vt:lpstr>Wingdings</vt:lpstr>
      <vt:lpstr>ＭＳ 明朝</vt:lpstr>
      <vt:lpstr>Symbol</vt:lpstr>
      <vt:lpstr>Wingdings 2</vt:lpstr>
      <vt:lpstr>Default Design</vt:lpstr>
      <vt:lpstr>1_Office Theme</vt:lpstr>
      <vt:lpstr>Default Design</vt:lpstr>
      <vt:lpstr>Document</vt:lpstr>
      <vt:lpstr>Worksheet</vt:lpstr>
      <vt:lpstr>ATIEL/ATC Generic Exposure Scenarios ENES 5 Breakout Session   </vt:lpstr>
      <vt:lpstr>Slide 2</vt:lpstr>
      <vt:lpstr>Slide 3</vt:lpstr>
      <vt:lpstr>Slide 4</vt:lpstr>
      <vt:lpstr>Slide 5</vt:lpstr>
      <vt:lpstr>Slide 6</vt:lpstr>
      <vt:lpstr>Slide 7</vt:lpstr>
      <vt:lpstr>Human Health Contributing Scenarios </vt:lpstr>
      <vt:lpstr>Environmental Contributing Scenarios</vt:lpstr>
      <vt:lpstr>Slide 10</vt:lpstr>
      <vt:lpstr>Slide 11</vt:lpstr>
      <vt:lpstr>Slide 12</vt:lpstr>
      <vt:lpstr>Slide 13</vt:lpstr>
      <vt:lpstr>ATC Demonstration of  GES Example 1</vt:lpstr>
      <vt:lpstr>Slide 15</vt:lpstr>
      <vt:lpstr>Slide 16</vt:lpstr>
      <vt:lpstr>Slide 17</vt:lpstr>
      <vt:lpstr>Slide 18</vt:lpstr>
      <vt:lpstr>Slide 19</vt:lpstr>
      <vt:lpstr>Slide 20</vt:lpstr>
      <vt:lpstr>Slide 21</vt:lpstr>
      <vt:lpstr>Slide 22</vt:lpstr>
      <vt:lpstr>ATIEL Demonstration of  GES Example 2</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Conclusions and Discussion</vt:lpstr>
      <vt:lpstr>Slide 44</vt:lpstr>
      <vt:lpstr>Slide 45</vt:lpstr>
      <vt:lpstr>Slide 46</vt:lpstr>
      <vt:lpstr>Slide 47</vt:lpstr>
      <vt:lpstr>Slide 48</vt:lpstr>
      <vt:lpstr>Slide 49</vt:lpstr>
    </vt:vector>
  </TitlesOfParts>
  <Company>Afton Chemical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ATIEL/ATC Generic Exposure Scenarios ENES 5 Breakout Session</dc:title>
  <dc:creator>Brennan, Sara</dc:creator>
  <cp:lastModifiedBy>Owner</cp:lastModifiedBy>
  <cp:revision>41</cp:revision>
  <dcterms:created xsi:type="dcterms:W3CDTF">2013-11-18T15:03:20Z</dcterms:created>
  <dcterms:modified xsi:type="dcterms:W3CDTF">2013-11-29T11:34:52Z</dcterms:modified>
</cp:coreProperties>
</file>